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0" r:id="rId3"/>
    <p:sldId id="278" r:id="rId4"/>
    <p:sldId id="293" r:id="rId5"/>
    <p:sldId id="282" r:id="rId6"/>
    <p:sldId id="283" r:id="rId7"/>
    <p:sldId id="292" r:id="rId8"/>
    <p:sldId id="286" r:id="rId9"/>
    <p:sldId id="288" r:id="rId10"/>
    <p:sldId id="295" r:id="rId11"/>
    <p:sldId id="294" r:id="rId12"/>
    <p:sldId id="280" r:id="rId13"/>
  </p:sldIdLst>
  <p:sldSz cx="9144000" cy="6858000" type="screen4x3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4E68"/>
    <a:srgbClr val="723E42"/>
    <a:srgbClr val="41D7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and%20Settings\G.Kukanova\&#1056;&#1072;&#1073;&#1086;&#1095;&#1080;&#1081;%20&#1089;&#1090;&#1086;&#1083;\&#1048;&#1090;&#1086;&#1075;&#1080;&#1055;&#1053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and%20Settings\G.Kukanova\&#1056;&#1072;&#1073;&#1086;&#1095;&#1080;&#1081;%20&#1089;&#1090;&#1086;&#1083;\&#1055;&#1088;&#1077;&#1079;&#1077;&#1085;&#1090;_&#1050;&#1088;&#1048;&#1090;&#1086;&#1075;&#1080;%20&#1055;&#1053;\1128_&#1056;&#1091;&#1089;_&#1072;&#1085;&#1075;&#1083;-%2009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and%20Settings\G.Kukanova\&#1056;&#1072;&#1073;&#1086;&#1095;&#1080;&#1081;%20&#1089;&#1090;&#1086;&#1083;\&#1055;&#1088;&#1077;&#1079;&#1077;&#1085;&#1090;_&#1050;&#1088;&#1048;&#1090;&#1086;&#1075;&#1080;%20&#1055;&#1053;\1128_&#1056;&#1091;&#1089;_&#1072;&#1085;&#1075;&#1083;-%2009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4662927908150494E-2"/>
          <c:y val="3.0173539480848284E-2"/>
          <c:w val="0.92396351649061992"/>
          <c:h val="0.59262660910849474"/>
        </c:manualLayout>
      </c:layout>
      <c:barChart>
        <c:barDir val="col"/>
        <c:grouping val="clustered"/>
        <c:ser>
          <c:idx val="0"/>
          <c:order val="0"/>
          <c:tx>
            <c:strRef>
              <c:f>Лист1!$N$39</c:f>
              <c:strCache>
                <c:ptCount val="1"/>
                <c:pt idx="0">
                  <c:v>мужчины</c:v>
                </c:pt>
              </c:strCache>
            </c:strRef>
          </c:tx>
          <c:dLbls>
            <c:spPr>
              <a:noFill/>
            </c:spPr>
            <c:txPr>
              <a:bodyPr rot="-5400000" vert="horz"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Лист1!$A$40:$M$56</c:f>
              <c:strCache>
                <c:ptCount val="17"/>
                <c:pt idx="0">
                  <c:v>Казахстан</c:v>
                </c:pt>
                <c:pt idx="1">
                  <c:v>Акмолинская</c:v>
                </c:pt>
                <c:pt idx="2">
                  <c:v>Актюбинская</c:v>
                </c:pt>
                <c:pt idx="3">
                  <c:v>Алматинская</c:v>
                </c:pt>
                <c:pt idx="4">
                  <c:v>Атырауская</c:v>
                </c:pt>
                <c:pt idx="5">
                  <c:v>Западно-Казахстанская</c:v>
                </c:pt>
                <c:pt idx="6">
                  <c:v>Жамбылская</c:v>
                </c:pt>
                <c:pt idx="7">
                  <c:v>Карагандинская</c:v>
                </c:pt>
                <c:pt idx="8">
                  <c:v>Костанайская</c:v>
                </c:pt>
                <c:pt idx="9">
                  <c:v>Кызылординская</c:v>
                </c:pt>
                <c:pt idx="10">
                  <c:v>Мангистауская</c:v>
                </c:pt>
                <c:pt idx="11">
                  <c:v>Южно-Казахстанская</c:v>
                </c:pt>
                <c:pt idx="12">
                  <c:v>Павлодарская</c:v>
                </c:pt>
                <c:pt idx="13">
                  <c:v>Северо-Казахстанская</c:v>
                </c:pt>
                <c:pt idx="14">
                  <c:v>Восточно-Казахстанская</c:v>
                </c:pt>
                <c:pt idx="15">
                  <c:v>Астана г.а.</c:v>
                </c:pt>
                <c:pt idx="16">
                  <c:v>Алматы г.а.</c:v>
                </c:pt>
              </c:strCache>
            </c:strRef>
          </c:cat>
          <c:val>
            <c:numRef>
              <c:f>Лист1!$N$40:$N$56</c:f>
              <c:numCache>
                <c:formatCode>0.0</c:formatCode>
                <c:ptCount val="17"/>
                <c:pt idx="0">
                  <c:v>106.88542802545417</c:v>
                </c:pt>
                <c:pt idx="1">
                  <c:v>88.436843639516567</c:v>
                </c:pt>
                <c:pt idx="2">
                  <c:v>110.25852002879839</c:v>
                </c:pt>
                <c:pt idx="3">
                  <c:v>116.65398829202528</c:v>
                </c:pt>
                <c:pt idx="4">
                  <c:v>115.9478034735768</c:v>
                </c:pt>
                <c:pt idx="5">
                  <c:v>96.935415107070781</c:v>
                </c:pt>
                <c:pt idx="6">
                  <c:v>103.36448714697308</c:v>
                </c:pt>
                <c:pt idx="7">
                  <c:v>94.632937560026718</c:v>
                </c:pt>
                <c:pt idx="8">
                  <c:v>86.019897423221849</c:v>
                </c:pt>
                <c:pt idx="9">
                  <c:v>108.43267505064742</c:v>
                </c:pt>
                <c:pt idx="10">
                  <c:v>154.98225462992838</c:v>
                </c:pt>
                <c:pt idx="11">
                  <c:v>124.91864292085756</c:v>
                </c:pt>
                <c:pt idx="12">
                  <c:v>90.761796327489535</c:v>
                </c:pt>
                <c:pt idx="13">
                  <c:v>81.047733241978079</c:v>
                </c:pt>
                <c:pt idx="14">
                  <c:v>90.553336949289559</c:v>
                </c:pt>
                <c:pt idx="15">
                  <c:v>195.89407778336349</c:v>
                </c:pt>
                <c:pt idx="16">
                  <c:v>122.40887504926464</c:v>
                </c:pt>
              </c:numCache>
            </c:numRef>
          </c:val>
        </c:ser>
        <c:ser>
          <c:idx val="1"/>
          <c:order val="1"/>
          <c:tx>
            <c:strRef>
              <c:f>Лист1!$O$39</c:f>
              <c:strCache>
                <c:ptCount val="1"/>
                <c:pt idx="0">
                  <c:v>женщины</c:v>
                </c:pt>
              </c:strCache>
            </c:strRef>
          </c:tx>
          <c:spPr>
            <a:solidFill>
              <a:srgbClr val="C00000">
                <a:alpha val="30000"/>
              </a:srgbClr>
            </a:solidFill>
            <a:ln>
              <a:noFill/>
            </a:ln>
          </c:spPr>
          <c:dLbls>
            <c:txPr>
              <a:bodyPr rot="-5400000" vert="horz"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Лист1!$A$40:$M$56</c:f>
              <c:strCache>
                <c:ptCount val="17"/>
                <c:pt idx="0">
                  <c:v>Казахстан</c:v>
                </c:pt>
                <c:pt idx="1">
                  <c:v>Акмолинская</c:v>
                </c:pt>
                <c:pt idx="2">
                  <c:v>Актюбинская</c:v>
                </c:pt>
                <c:pt idx="3">
                  <c:v>Алматинская</c:v>
                </c:pt>
                <c:pt idx="4">
                  <c:v>Атырауская</c:v>
                </c:pt>
                <c:pt idx="5">
                  <c:v>Западно-Казахстанская</c:v>
                </c:pt>
                <c:pt idx="6">
                  <c:v>Жамбылская</c:v>
                </c:pt>
                <c:pt idx="7">
                  <c:v>Карагандинская</c:v>
                </c:pt>
                <c:pt idx="8">
                  <c:v>Костанайская</c:v>
                </c:pt>
                <c:pt idx="9">
                  <c:v>Кызылординская</c:v>
                </c:pt>
                <c:pt idx="10">
                  <c:v>Мангистауская</c:v>
                </c:pt>
                <c:pt idx="11">
                  <c:v>Южно-Казахстанская</c:v>
                </c:pt>
                <c:pt idx="12">
                  <c:v>Павлодарская</c:v>
                </c:pt>
                <c:pt idx="13">
                  <c:v>Северо-Казахстанская</c:v>
                </c:pt>
                <c:pt idx="14">
                  <c:v>Восточно-Казахстанская</c:v>
                </c:pt>
                <c:pt idx="15">
                  <c:v>Астана г.а.</c:v>
                </c:pt>
                <c:pt idx="16">
                  <c:v>Алматы г.а.</c:v>
                </c:pt>
              </c:strCache>
            </c:strRef>
          </c:cat>
          <c:val>
            <c:numRef>
              <c:f>Лист1!$O$40:$O$56</c:f>
              <c:numCache>
                <c:formatCode>0.0</c:formatCode>
                <c:ptCount val="17"/>
                <c:pt idx="0">
                  <c:v>106.84410205734866</c:v>
                </c:pt>
                <c:pt idx="1">
                  <c:v>89.821621862768353</c:v>
                </c:pt>
                <c:pt idx="2">
                  <c:v>111.73291967816741</c:v>
                </c:pt>
                <c:pt idx="3">
                  <c:v>115.56019537397563</c:v>
                </c:pt>
                <c:pt idx="4">
                  <c:v>115.89225858650521</c:v>
                </c:pt>
                <c:pt idx="5">
                  <c:v>97.243448840279328</c:v>
                </c:pt>
                <c:pt idx="6">
                  <c:v>103.36834808364132</c:v>
                </c:pt>
                <c:pt idx="7">
                  <c:v>95.600808394995525</c:v>
                </c:pt>
                <c:pt idx="8">
                  <c:v>88.024107535862214</c:v>
                </c:pt>
                <c:pt idx="9">
                  <c:v>108.78337862492172</c:v>
                </c:pt>
                <c:pt idx="10">
                  <c:v>153.54886380002381</c:v>
                </c:pt>
                <c:pt idx="11">
                  <c:v>124.72350696753468</c:v>
                </c:pt>
                <c:pt idx="12">
                  <c:v>93.139973525114442</c:v>
                </c:pt>
                <c:pt idx="13">
                  <c:v>83.215597551237693</c:v>
                </c:pt>
                <c:pt idx="14">
                  <c:v>91.829759862242099</c:v>
                </c:pt>
                <c:pt idx="15">
                  <c:v>178.65697714246593</c:v>
                </c:pt>
                <c:pt idx="16">
                  <c:v>119.44026934893883</c:v>
                </c:pt>
              </c:numCache>
            </c:numRef>
          </c:val>
        </c:ser>
        <c:axId val="41460096"/>
        <c:axId val="41461632"/>
      </c:barChart>
      <c:catAx>
        <c:axId val="41460096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  <c:crossAx val="41461632"/>
        <c:crosses val="autoZero"/>
        <c:auto val="1"/>
        <c:lblAlgn val="ctr"/>
        <c:lblOffset val="100"/>
      </c:catAx>
      <c:valAx>
        <c:axId val="41461632"/>
        <c:scaling>
          <c:orientation val="minMax"/>
          <c:max val="200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41460096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sz="1400" b="1">
                <a:solidFill>
                  <a:srgbClr val="C00000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14826611482325669"/>
          <c:y val="0.94537143319304162"/>
          <c:w val="0.71226265901495989"/>
          <c:h val="5.4628566806959294E-2"/>
        </c:manualLayout>
      </c:layout>
      <c:txPr>
        <a:bodyPr/>
        <a:lstStyle/>
        <a:p>
          <a:pPr>
            <a:defRPr sz="1400" b="1">
              <a:solidFill>
                <a:srgbClr val="002060"/>
              </a:solidFill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564566816382702"/>
          <c:y val="4.5630430470080634E-2"/>
          <c:w val="0.89435433183617319"/>
          <c:h val="0.65139395751640838"/>
        </c:manualLayout>
      </c:layout>
      <c:barChart>
        <c:barDir val="col"/>
        <c:grouping val="clustered"/>
        <c:ser>
          <c:idx val="0"/>
          <c:order val="0"/>
          <c:dLbls>
            <c:txPr>
              <a:bodyPr rot="-5400000" vert="horz"/>
              <a:lstStyle/>
              <a:p>
                <a:pPr>
                  <a:defRPr sz="14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РоднЯзык!$A$30:$A$47</c:f>
              <c:strCache>
                <c:ptCount val="18"/>
                <c:pt idx="0">
                  <c:v>Казахи</c:v>
                </c:pt>
                <c:pt idx="1">
                  <c:v>Русские</c:v>
                </c:pt>
                <c:pt idx="2">
                  <c:v>Узбеки</c:v>
                </c:pt>
                <c:pt idx="3">
                  <c:v>Украинцы</c:v>
                </c:pt>
                <c:pt idx="4">
                  <c:v>Уйгуры</c:v>
                </c:pt>
                <c:pt idx="5">
                  <c:v>Татары</c:v>
                </c:pt>
                <c:pt idx="6">
                  <c:v>Немцы</c:v>
                </c:pt>
                <c:pt idx="7">
                  <c:v>Корейцы</c:v>
                </c:pt>
                <c:pt idx="8">
                  <c:v>Турки</c:v>
                </c:pt>
                <c:pt idx="9">
                  <c:v>Азербайджанцы</c:v>
                </c:pt>
                <c:pt idx="10">
                  <c:v>Белорусы</c:v>
                </c:pt>
                <c:pt idx="11">
                  <c:v>Дунгане</c:v>
                </c:pt>
                <c:pt idx="12">
                  <c:v>Курды</c:v>
                </c:pt>
                <c:pt idx="13">
                  <c:v>Таджикы</c:v>
                </c:pt>
                <c:pt idx="14">
                  <c:v>Поляки</c:v>
                </c:pt>
                <c:pt idx="15">
                  <c:v>Чеченцы</c:v>
                </c:pt>
                <c:pt idx="16">
                  <c:v>Кыргызы</c:v>
                </c:pt>
                <c:pt idx="17">
                  <c:v>Другие этносы</c:v>
                </c:pt>
              </c:strCache>
            </c:strRef>
          </c:cat>
          <c:val>
            <c:numRef>
              <c:f>РоднЯзык!$B$30:$B$47</c:f>
              <c:numCache>
                <c:formatCode>0.0</c:formatCode>
                <c:ptCount val="18"/>
                <c:pt idx="0">
                  <c:v>98.866101937819082</c:v>
                </c:pt>
                <c:pt idx="1">
                  <c:v>98.802271306280247</c:v>
                </c:pt>
                <c:pt idx="2">
                  <c:v>95.368897388823058</c:v>
                </c:pt>
                <c:pt idx="3">
                  <c:v>15.779011563488082</c:v>
                </c:pt>
                <c:pt idx="4">
                  <c:v>84.977727145291979</c:v>
                </c:pt>
                <c:pt idx="5">
                  <c:v>51.037805600575915</c:v>
                </c:pt>
                <c:pt idx="6">
                  <c:v>17.046785756323906</c:v>
                </c:pt>
                <c:pt idx="7">
                  <c:v>35.96951735817116</c:v>
                </c:pt>
                <c:pt idx="8">
                  <c:v>92.836159356800479</c:v>
                </c:pt>
                <c:pt idx="9">
                  <c:v>73.447685597711427</c:v>
                </c:pt>
                <c:pt idx="10">
                  <c:v>13.022745050845424</c:v>
                </c:pt>
                <c:pt idx="11">
                  <c:v>96.276759587247824</c:v>
                </c:pt>
                <c:pt idx="12">
                  <c:v>88.657534246575338</c:v>
                </c:pt>
                <c:pt idx="13">
                  <c:v>92.413926179121773</c:v>
                </c:pt>
                <c:pt idx="14">
                  <c:v>9.278562410077221</c:v>
                </c:pt>
                <c:pt idx="15">
                  <c:v>77.795806687665063</c:v>
                </c:pt>
                <c:pt idx="16">
                  <c:v>73.74752943198439</c:v>
                </c:pt>
                <c:pt idx="17">
                  <c:v>37.311325255223622</c:v>
                </c:pt>
              </c:numCache>
            </c:numRef>
          </c:val>
        </c:ser>
        <c:axId val="47123456"/>
        <c:axId val="47133440"/>
      </c:barChart>
      <c:catAx>
        <c:axId val="4712345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  <c:crossAx val="47133440"/>
        <c:crosses val="autoZero"/>
        <c:auto val="1"/>
        <c:lblAlgn val="ctr"/>
        <c:lblOffset val="100"/>
      </c:catAx>
      <c:valAx>
        <c:axId val="47133440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4712345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7030A0"/>
              </a:solidFill>
            </c:spPr>
          </c:dPt>
          <c:dPt>
            <c:idx val="5"/>
            <c:spPr>
              <a:solidFill>
                <a:srgbClr val="FFC000"/>
              </a:solidFill>
            </c:spPr>
          </c:dPt>
          <c:dPt>
            <c:idx val="6"/>
            <c:spPr>
              <a:solidFill>
                <a:srgbClr val="A24E68"/>
              </a:solidFill>
            </c:spPr>
          </c:dPt>
          <c:dPt>
            <c:idx val="7"/>
            <c:spPr>
              <a:solidFill>
                <a:srgbClr val="92D050"/>
              </a:solidFill>
            </c:spPr>
          </c:dPt>
          <c:dPt>
            <c:idx val="8"/>
            <c:spPr>
              <a:solidFill>
                <a:srgbClr val="002060"/>
              </a:solidFill>
            </c:spPr>
          </c:dPt>
          <c:dLbls>
            <c:txPr>
              <a:bodyPr/>
              <a:lstStyle/>
              <a:p>
                <a:pPr>
                  <a:defRPr sz="11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Лист1!$A$35:$A$43</c:f>
              <c:strCache>
                <c:ptCount val="9"/>
                <c:pt idx="0">
                  <c:v>Все население</c:v>
                </c:pt>
                <c:pt idx="1">
                  <c:v>Казахи</c:v>
                </c:pt>
                <c:pt idx="2">
                  <c:v>Уйгуры</c:v>
                </c:pt>
                <c:pt idx="3">
                  <c:v>Татары</c:v>
                </c:pt>
                <c:pt idx="4">
                  <c:v>Русские</c:v>
                </c:pt>
                <c:pt idx="5">
                  <c:v>Узбеки</c:v>
                </c:pt>
                <c:pt idx="6">
                  <c:v>Немцы</c:v>
                </c:pt>
                <c:pt idx="7">
                  <c:v>Украинцы</c:v>
                </c:pt>
                <c:pt idx="8">
                  <c:v>Белорусы</c:v>
                </c:pt>
              </c:strCache>
            </c:strRef>
          </c:cat>
          <c:val>
            <c:numRef>
              <c:f>Лист1!$B$35:$B$43</c:f>
              <c:numCache>
                <c:formatCode>General</c:formatCode>
                <c:ptCount val="9"/>
                <c:pt idx="0">
                  <c:v>15.4</c:v>
                </c:pt>
                <c:pt idx="1">
                  <c:v>17.5</c:v>
                </c:pt>
                <c:pt idx="2">
                  <c:v>15.7</c:v>
                </c:pt>
                <c:pt idx="3">
                  <c:v>14.2</c:v>
                </c:pt>
                <c:pt idx="4">
                  <c:v>12.6</c:v>
                </c:pt>
                <c:pt idx="5">
                  <c:v>10.7</c:v>
                </c:pt>
                <c:pt idx="6">
                  <c:v>9.1</c:v>
                </c:pt>
                <c:pt idx="7" formatCode="0.0">
                  <c:v>8</c:v>
                </c:pt>
                <c:pt idx="8">
                  <c:v>6.8</c:v>
                </c:pt>
              </c:numCache>
            </c:numRef>
          </c:val>
        </c:ser>
        <c:gapWidth val="54"/>
        <c:axId val="53022720"/>
        <c:axId val="53024256"/>
      </c:barChart>
      <c:catAx>
        <c:axId val="53022720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  <c:crossAx val="53024256"/>
        <c:crosses val="autoZero"/>
        <c:auto val="1"/>
        <c:lblAlgn val="ctr"/>
        <c:lblOffset val="100"/>
      </c:catAx>
      <c:valAx>
        <c:axId val="530242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5302272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13495188101485"/>
          <c:y val="0.1282594938790548"/>
          <c:w val="0.88198381452318608"/>
          <c:h val="0.6116455234762332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B0F0"/>
            </a:solidFill>
          </c:spPr>
          <c:dPt>
            <c:idx val="1"/>
            <c:spPr>
              <a:solidFill>
                <a:srgbClr val="A24E68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002060"/>
              </a:solidFill>
            </c:spPr>
          </c:dPt>
          <c:dPt>
            <c:idx val="4"/>
            <c:spPr>
              <a:solidFill>
                <a:srgbClr val="7030A0"/>
              </a:solidFill>
            </c:spPr>
          </c:dPt>
          <c:dPt>
            <c:idx val="5"/>
            <c:spPr>
              <a:solidFill>
                <a:srgbClr val="0070C0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FFC000"/>
              </a:solidFill>
            </c:spPr>
          </c:dPt>
          <c:dPt>
            <c:idx val="8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1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Лист1!$A$19:$A$27</c:f>
              <c:strCache>
                <c:ptCount val="9"/>
                <c:pt idx="0">
                  <c:v>Все население</c:v>
                </c:pt>
                <c:pt idx="1">
                  <c:v>Немцы</c:v>
                </c:pt>
                <c:pt idx="2">
                  <c:v>Украинцы</c:v>
                </c:pt>
                <c:pt idx="3">
                  <c:v>Белорусы</c:v>
                </c:pt>
                <c:pt idx="4">
                  <c:v>Русские</c:v>
                </c:pt>
                <c:pt idx="5">
                  <c:v>Татары</c:v>
                </c:pt>
                <c:pt idx="6">
                  <c:v>Уйгуры</c:v>
                </c:pt>
                <c:pt idx="7">
                  <c:v>Узбеки</c:v>
                </c:pt>
                <c:pt idx="8">
                  <c:v>Казахи</c:v>
                </c:pt>
              </c:strCache>
            </c:strRef>
          </c:cat>
          <c:val>
            <c:numRef>
              <c:f>Лист1!$B$19:$B$27</c:f>
              <c:numCache>
                <c:formatCode>0.0</c:formatCode>
                <c:ptCount val="9"/>
                <c:pt idx="0" formatCode="General">
                  <c:v>94.4</c:v>
                </c:pt>
                <c:pt idx="1">
                  <c:v>99</c:v>
                </c:pt>
                <c:pt idx="2" formatCode="General">
                  <c:v>98.9</c:v>
                </c:pt>
                <c:pt idx="3" formatCode="General">
                  <c:v>98.9</c:v>
                </c:pt>
                <c:pt idx="4" formatCode="General">
                  <c:v>98.5</c:v>
                </c:pt>
                <c:pt idx="5" formatCode="General">
                  <c:v>98.4</c:v>
                </c:pt>
                <c:pt idx="6" formatCode="General">
                  <c:v>95.8</c:v>
                </c:pt>
                <c:pt idx="7" formatCode="General">
                  <c:v>92.9</c:v>
                </c:pt>
                <c:pt idx="8" formatCode="General">
                  <c:v>92.1</c:v>
                </c:pt>
              </c:numCache>
            </c:numRef>
          </c:val>
        </c:ser>
        <c:gapWidth val="54"/>
        <c:overlap val="80"/>
        <c:axId val="53055488"/>
        <c:axId val="53057024"/>
      </c:barChart>
      <c:catAx>
        <c:axId val="53055488"/>
        <c:scaling>
          <c:orientation val="minMax"/>
        </c:scaling>
        <c:axPos val="b"/>
        <c:tickLblPos val="nextTo"/>
        <c:txPr>
          <a:bodyPr rot="-2700000" vert="horz"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  <c:crossAx val="53057024"/>
        <c:crosses val="autoZero"/>
        <c:auto val="1"/>
        <c:lblAlgn val="ctr"/>
        <c:lblOffset val="100"/>
      </c:catAx>
      <c:valAx>
        <c:axId val="53057024"/>
        <c:scaling>
          <c:orientation val="minMax"/>
          <c:max val="110"/>
          <c:min val="5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53055488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8973" y="2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7318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8973" y="9377318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EC75CF1-8292-4E6D-B72B-3AEF144CE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8973" y="2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8713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212" y="4689515"/>
            <a:ext cx="5393690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18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8973" y="9377318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D56BA9E-2DCF-47B6-A0B3-94651475D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D53FC-C7BF-4ACD-97EA-B81E1BCDC976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50F6E-87F0-4AEC-96EA-317E5BBA0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BA8A-A691-415E-98A9-94ADF24836DB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00232-A5AB-4CE3-AD97-D2BAB9C160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FDD30-3744-401E-A912-3C8008B76C27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50365-B3D3-4E2D-AC5D-353654A6E6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B5484-E0AB-49A2-9692-91D54F728A04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64F84-2342-4EEA-995D-86A788D82C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6DA8-1E39-4571-88A2-0DD45726341C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2ADC5-E96A-4446-B288-B412663A3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980E7-8D27-4118-9030-29E9F03DBA98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4620C-B903-4175-A1BF-4DC539082B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4510-6173-4DFC-98C4-5281FC95EBA5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2294D-A00F-4385-9D78-4F3A933EC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646A8-F40F-4530-B8C9-20ED66262ADF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0FE31-0CE2-41B6-8650-554975BF28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37E4C-F419-42E4-8C94-DF9EB0DB9141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FD647-D06B-4D6E-B3D5-C5200000E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DC901-F898-455E-A565-A311E4C96999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7826C-4B35-468C-B0A6-7CD99C0B11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664EA-A972-4859-A7D3-063868C84FC3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BBD49-3900-459E-8B16-2541387F75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9FF847-076F-4ADE-AC35-3B417EA82BF3}" type="datetime1">
              <a:rPr lang="ru-RU"/>
              <a:pPr>
                <a:defRPr/>
              </a:pPr>
              <a:t>29.11.2010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E08785-2586-4831-B6F9-A2956459E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ransition spd="med">
    <p:wedge/>
  </p:transition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ru-RU" dirty="0" smtClean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</a:br>
            <a:endParaRPr lang="ru-RU" dirty="0" smtClean="0">
              <a:solidFill>
                <a:srgbClr val="0000FF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idx="1"/>
          </p:nvPr>
        </p:nvSpPr>
        <p:spPr>
          <a:xfrm>
            <a:off x="3714750" y="2286000"/>
            <a:ext cx="5143500" cy="3071813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Arial" charset="0"/>
              </a:rPr>
              <a:t>Перепись населения Республики Казахстан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Arial" charset="0"/>
              </a:rPr>
              <a:t>2009 года.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00FF"/>
                </a:solidFill>
                <a:latin typeface="Arial" charset="0"/>
              </a:rPr>
              <a:t>Краткие итоги.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solidFill>
                <a:srgbClr val="0000FF"/>
              </a:solidFill>
              <a:latin typeface="Arial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i="1" dirty="0" smtClean="0">
                <a:solidFill>
                  <a:srgbClr val="0000FF"/>
                </a:solidFill>
                <a:latin typeface="Arial" charset="0"/>
              </a:rPr>
              <a:t>Статистический сборник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571625" y="642938"/>
            <a:ext cx="5643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FF"/>
                </a:solidFill>
              </a:rPr>
              <a:t>Агентство Республики Казахстан по статистике</a:t>
            </a: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124075" y="6299200"/>
            <a:ext cx="4733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FF"/>
                </a:solidFill>
              </a:rPr>
              <a:t>Астана, 2010 г.</a:t>
            </a:r>
          </a:p>
        </p:txBody>
      </p:sp>
      <p:pic>
        <p:nvPicPr>
          <p:cNvPr id="2054" name="Picture 9" descr="перепись 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428625"/>
            <a:ext cx="11699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55763" cy="1241425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1500188"/>
            <a:ext cx="3286125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3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5643563"/>
            <a:ext cx="904875" cy="1006475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885FF22-A757-4F1B-8ADC-1B09282A369F}" type="slidenum">
              <a:rPr lang="ru-RU" sz="1200">
                <a:latin typeface="Arial Black" pitchFamily="34" charset="0"/>
              </a:rPr>
              <a:pPr algn="r"/>
              <a:t>10</a:t>
            </a:fld>
            <a:endParaRPr lang="ru-RU" sz="1200">
              <a:latin typeface="Arial Black" pitchFamily="34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8596" y="285728"/>
            <a:ext cx="7072362" cy="114300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00FF"/>
                </a:solidFill>
              </a:rPr>
              <a:t>Владение отдельными этносами русским и английским языками, в %</a:t>
            </a:r>
            <a:br>
              <a:rPr lang="ru-RU" sz="2800" b="1" dirty="0" smtClean="0">
                <a:solidFill>
                  <a:srgbClr val="0000FF"/>
                </a:solidFill>
              </a:rPr>
            </a:br>
            <a:r>
              <a:rPr lang="ru-RU" sz="2800" b="1" i="1" dirty="0" smtClean="0">
                <a:solidFill>
                  <a:srgbClr val="0000FF"/>
                </a:solidFill>
              </a:rPr>
              <a:t> </a:t>
            </a:r>
            <a:r>
              <a:rPr lang="ru-RU" sz="2000" b="1" i="1" dirty="0" smtClean="0">
                <a:solidFill>
                  <a:srgbClr val="0000FF"/>
                </a:solidFill>
              </a:rPr>
              <a:t>(в возрасте 15 лет и старше)</a:t>
            </a:r>
            <a:endParaRPr lang="ru-RU" sz="2000" b="1" dirty="0" smtClean="0">
              <a:solidFill>
                <a:srgbClr val="FF0000"/>
              </a:solidFill>
            </a:endParaRPr>
          </a:p>
        </p:txBody>
      </p:sp>
      <p:pic>
        <p:nvPicPr>
          <p:cNvPr id="9221" name="Picture 9" descr="перепись 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428625"/>
            <a:ext cx="11699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Диаграмма 6"/>
          <p:cNvGraphicFramePr/>
          <p:nvPr/>
        </p:nvGraphicFramePr>
        <p:xfrm>
          <a:off x="4714876" y="2285992"/>
          <a:ext cx="4214842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285720" y="1643050"/>
          <a:ext cx="428628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428728" y="1643050"/>
            <a:ext cx="22657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Verdana"/>
                <a:ea typeface="+mj-ea"/>
                <a:cs typeface="+mj-cs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русский</a:t>
            </a:r>
            <a:endParaRPr lang="ru-RU" b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57884" y="1643050"/>
            <a:ext cx="2903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английский</a:t>
            </a:r>
            <a:endParaRPr lang="ru-RU" b="1" dirty="0">
              <a:solidFill>
                <a:srgbClr val="0000F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885FF22-A757-4F1B-8ADC-1B09282A369F}" type="slidenum">
              <a:rPr lang="ru-RU" sz="1200">
                <a:latin typeface="Arial Black" pitchFamily="34" charset="0"/>
              </a:rPr>
              <a:pPr algn="r"/>
              <a:t>11</a:t>
            </a:fld>
            <a:endParaRPr lang="ru-RU" sz="1200">
              <a:latin typeface="Arial Black" pitchFamily="34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7290" y="285750"/>
            <a:ext cx="6000792" cy="6683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00FF"/>
                </a:solidFill>
              </a:rPr>
              <a:t>Вероисповедание, в %</a:t>
            </a:r>
          </a:p>
        </p:txBody>
      </p:sp>
      <p:pic>
        <p:nvPicPr>
          <p:cNvPr id="9221" name="Picture 9" descr="перепись 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428625"/>
            <a:ext cx="11699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57224" y="1142984"/>
          <a:ext cx="7572428" cy="5227157"/>
        </p:xfrm>
        <a:graphic>
          <a:graphicData uri="http://schemas.openxmlformats.org/drawingml/2006/table">
            <a:tbl>
              <a:tblPr/>
              <a:tblGrid>
                <a:gridCol w="2214578"/>
                <a:gridCol w="2571768"/>
                <a:gridCol w="2786082"/>
              </a:tblGrid>
              <a:tr h="57150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Ислам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Христианство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62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Все население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70,2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26,2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3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мужчины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71,8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24,2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3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женщины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68,7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28,0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959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Городское население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61,2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34,2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3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мужчины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62,9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31,9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3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женщины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59,7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36,1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65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Сельское население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80,8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16,8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3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мужчины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81,6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15,7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23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женщины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80,0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kern="1200" dirty="0" smtClean="0">
                          <a:solidFill>
                            <a:srgbClr val="0000FF"/>
                          </a:solidFill>
                          <a:latin typeface="+mj-lt"/>
                          <a:ea typeface="+mj-ea"/>
                          <a:cs typeface="+mj-cs"/>
                        </a:rPr>
                        <a:t>17,9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49593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smtClean="0"/>
          </a:p>
          <a:p>
            <a:pPr algn="ctr">
              <a:buFont typeface="Wingdings" pitchFamily="2" charset="2"/>
              <a:buNone/>
            </a:pPr>
            <a:r>
              <a:rPr lang="ru-RU" sz="4000" b="1" smtClean="0">
                <a:solidFill>
                  <a:srgbClr val="0000FF"/>
                </a:solidFill>
              </a:rPr>
              <a:t>СПАСИБО ЗА ВНИМАНИЕ!</a:t>
            </a:r>
          </a:p>
          <a:p>
            <a:pPr algn="ctr">
              <a:buFont typeface="Wingdings" pitchFamily="2" charset="2"/>
              <a:buNone/>
            </a:pPr>
            <a:endParaRPr lang="ru-RU" smtClean="0"/>
          </a:p>
          <a:p>
            <a:pPr algn="ctr">
              <a:buFont typeface="Wingdings" pitchFamily="2" charset="2"/>
              <a:buNone/>
            </a:pPr>
            <a:endParaRPr lang="ru-RU" smtClean="0"/>
          </a:p>
          <a:p>
            <a:pPr algn="ctr">
              <a:buFont typeface="Wingdings" pitchFamily="2" charset="2"/>
              <a:buNone/>
            </a:pPr>
            <a:endParaRPr lang="ru-RU" smtClean="0"/>
          </a:p>
          <a:p>
            <a:pPr algn="ctr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1331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12E977E-9028-49BE-8C30-2AB6575F7D39}" type="slidenum">
              <a:rPr lang="ru-RU">
                <a:solidFill>
                  <a:schemeClr val="tx1"/>
                </a:solidFill>
                <a:latin typeface="Arial Black" pitchFamily="34" charset="0"/>
              </a:rPr>
              <a:pPr>
                <a:defRPr/>
              </a:pPr>
              <a:t>12</a:t>
            </a:fld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10245" name="Picture 4" descr="перепись 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3786188"/>
            <a:ext cx="368141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b"/>
          <a:lstStyle/>
          <a:p>
            <a:pPr>
              <a:defRPr/>
            </a:pPr>
            <a:fld id="{B3E77ED5-B3B4-4C8E-A619-A97043361DB1}" type="slidenum">
              <a:rPr lang="ru-RU">
                <a:solidFill>
                  <a:schemeClr val="tx1"/>
                </a:solidFill>
                <a:latin typeface="Arial Black" pitchFamily="34" charset="0"/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785786" y="1357313"/>
            <a:ext cx="7786743" cy="47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ru-RU" sz="2400" dirty="0">
                <a:solidFill>
                  <a:srgbClr val="0000FF"/>
                </a:solidFill>
              </a:rPr>
              <a:t>По </a:t>
            </a:r>
            <a:r>
              <a:rPr lang="ru-RU" sz="2400" dirty="0" smtClean="0">
                <a:solidFill>
                  <a:srgbClr val="0000FF"/>
                </a:solidFill>
              </a:rPr>
              <a:t>результатам Национальной </a:t>
            </a:r>
            <a:r>
              <a:rPr lang="ru-RU" sz="2400" dirty="0">
                <a:solidFill>
                  <a:srgbClr val="0000FF"/>
                </a:solidFill>
              </a:rPr>
              <a:t>переписи населения Республики Казахстан 2009 года (далее – ПН2009) выпущен в свет статистический сборник </a:t>
            </a:r>
            <a:r>
              <a:rPr lang="ru-RU" sz="2400" b="1" dirty="0">
                <a:solidFill>
                  <a:srgbClr val="0000FF"/>
                </a:solidFill>
              </a:rPr>
              <a:t>«Перепись населения Республики Казахстан 2009 года. Краткие итоги</a:t>
            </a:r>
            <a:r>
              <a:rPr lang="ru-RU" sz="2400" b="1" dirty="0" smtClean="0">
                <a:solidFill>
                  <a:srgbClr val="0000FF"/>
                </a:solidFill>
              </a:rPr>
              <a:t>» </a:t>
            </a:r>
            <a:r>
              <a:rPr lang="ru-RU" sz="2400" dirty="0">
                <a:solidFill>
                  <a:srgbClr val="0000FF"/>
                </a:solidFill>
              </a:rPr>
              <a:t>на казахском и русском языках. Электронная версия сборника  расположена на сайте Агентства РК по статистике.</a:t>
            </a:r>
          </a:p>
          <a:p>
            <a:pPr algn="just" eaLnBrk="0" hangingPunct="0"/>
            <a:endParaRPr lang="ru-RU" sz="2400" dirty="0">
              <a:solidFill>
                <a:srgbClr val="0000FF"/>
              </a:solidFill>
            </a:endParaRPr>
          </a:p>
          <a:p>
            <a:pPr algn="just" eaLnBrk="0" hangingPunct="0"/>
            <a:endParaRPr lang="ru-RU" sz="2400" dirty="0">
              <a:solidFill>
                <a:srgbClr val="0000FF"/>
              </a:solidFill>
            </a:endParaRPr>
          </a:p>
          <a:p>
            <a:pPr algn="just" eaLnBrk="0" hangingPunct="0"/>
            <a:r>
              <a:rPr lang="ru-RU" sz="2400" dirty="0">
                <a:solidFill>
                  <a:srgbClr val="0000FF"/>
                </a:solidFill>
              </a:rPr>
              <a:t> </a:t>
            </a:r>
          </a:p>
          <a:p>
            <a:pPr algn="just" eaLnBrk="0" hangingPunct="0"/>
            <a:endParaRPr lang="ru-RU" sz="2400" b="1" dirty="0">
              <a:solidFill>
                <a:srgbClr val="0000FF"/>
              </a:solidFill>
            </a:endParaRPr>
          </a:p>
          <a:p>
            <a:pPr algn="just" eaLnBrk="0" hangingPunct="0"/>
            <a:endParaRPr lang="ru-RU" sz="2400" b="1" dirty="0">
              <a:solidFill>
                <a:srgbClr val="0000FF"/>
              </a:solidFill>
            </a:endParaRPr>
          </a:p>
          <a:p>
            <a:pPr algn="just" eaLnBrk="0" hangingPunct="0"/>
            <a:endParaRPr lang="ru-RU" sz="2400" b="1" dirty="0">
              <a:solidFill>
                <a:srgbClr val="0000FF"/>
              </a:solidFill>
            </a:endParaRPr>
          </a:p>
          <a:p>
            <a:pPr algn="just" eaLnBrk="0" hangingPunct="0"/>
            <a:endParaRPr lang="ru-RU" sz="2400" b="1" dirty="0">
              <a:solidFill>
                <a:srgbClr val="0000FF"/>
              </a:solidFill>
            </a:endParaRPr>
          </a:p>
          <a:p>
            <a:pPr algn="just" eaLnBrk="0" hangingPunct="0"/>
            <a:endParaRPr lang="ru-RU" sz="2400" b="1" dirty="0">
              <a:solidFill>
                <a:srgbClr val="0000FF"/>
              </a:solidFill>
            </a:endParaRPr>
          </a:p>
          <a:p>
            <a:pPr algn="just" eaLnBrk="0" hangingPunct="0"/>
            <a:endParaRPr lang="ru-RU" sz="2400" dirty="0">
              <a:solidFill>
                <a:srgbClr val="0000FF"/>
              </a:solidFill>
            </a:endParaRPr>
          </a:p>
          <a:p>
            <a:pPr algn="just" eaLnBrk="0" hangingPunct="0"/>
            <a:endParaRPr lang="ru-RU" sz="2400" dirty="0">
              <a:solidFill>
                <a:srgbClr val="0000FF"/>
              </a:solidFill>
            </a:endParaRPr>
          </a:p>
          <a:p>
            <a:pPr algn="just" eaLnBrk="0" hangingPunct="0"/>
            <a:endParaRPr lang="en-US" sz="2400" dirty="0">
              <a:solidFill>
                <a:srgbClr val="0000FF"/>
              </a:solidFill>
            </a:endParaRPr>
          </a:p>
        </p:txBody>
      </p:sp>
      <p:pic>
        <p:nvPicPr>
          <p:cNvPr id="3077" name="Picture 9" descr="перепись 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428625"/>
            <a:ext cx="11699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Прямоугольник 11"/>
          <p:cNvSpPr>
            <a:spLocks noChangeArrowheads="1"/>
          </p:cNvSpPr>
          <p:nvPr/>
        </p:nvSpPr>
        <p:spPr bwMode="auto">
          <a:xfrm>
            <a:off x="785786" y="4143380"/>
            <a:ext cx="77152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FF"/>
                </a:solidFill>
              </a:rPr>
              <a:t>В сборнике опубликованы данные об изменении численности постоянного населения Республики Казахстан по годам проведения переписей населения (1959, 1970, 1979, 1989, 1999 и 2009гг.).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BC4FDA58-7A1A-48D3-BDE5-A0433C019E11}" type="slidenum">
              <a:rPr lang="ru-RU">
                <a:solidFill>
                  <a:schemeClr val="tx1"/>
                </a:solidFill>
                <a:latin typeface="Arial Black" pitchFamily="34" charset="0"/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100" name="Прямоугольник 7"/>
          <p:cNvSpPr>
            <a:spLocks noChangeArrowheads="1"/>
          </p:cNvSpPr>
          <p:nvPr/>
        </p:nvSpPr>
        <p:spPr bwMode="auto">
          <a:xfrm>
            <a:off x="500034" y="928670"/>
            <a:ext cx="8358245" cy="6073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FF"/>
                </a:solidFill>
              </a:rPr>
              <a:t>Численность постоянного населения отражена в </a:t>
            </a:r>
            <a:r>
              <a:rPr lang="ru-RU" sz="2400" u="sng" dirty="0">
                <a:solidFill>
                  <a:srgbClr val="0000FF"/>
                </a:solidFill>
              </a:rPr>
              <a:t>разрезе </a:t>
            </a:r>
            <a:r>
              <a:rPr lang="ru-RU" sz="2400" b="1" u="sng" dirty="0">
                <a:solidFill>
                  <a:srgbClr val="0000FF"/>
                </a:solidFill>
              </a:rPr>
              <a:t>регионов</a:t>
            </a:r>
            <a:r>
              <a:rPr lang="ru-RU" sz="2400" dirty="0">
                <a:solidFill>
                  <a:srgbClr val="0000FF"/>
                </a:solidFill>
              </a:rPr>
              <a:t> с распределением на </a:t>
            </a:r>
            <a:r>
              <a:rPr lang="ru-RU" sz="2400" b="1" u="sng" dirty="0">
                <a:solidFill>
                  <a:srgbClr val="0000FF"/>
                </a:solidFill>
              </a:rPr>
              <a:t>городское и сельское</a:t>
            </a:r>
            <a:r>
              <a:rPr lang="ru-RU" sz="2400" b="1" dirty="0">
                <a:solidFill>
                  <a:srgbClr val="0000FF"/>
                </a:solidFill>
              </a:rPr>
              <a:t> </a:t>
            </a:r>
            <a:r>
              <a:rPr lang="ru-RU" sz="2400" dirty="0">
                <a:solidFill>
                  <a:srgbClr val="0000FF"/>
                </a:solidFill>
              </a:rPr>
              <a:t>население, а также по </a:t>
            </a:r>
            <a:r>
              <a:rPr lang="ru-RU" sz="2400" b="1" u="sng" dirty="0">
                <a:solidFill>
                  <a:srgbClr val="0000FF"/>
                </a:solidFill>
              </a:rPr>
              <a:t>полу и отдельным этносам</a:t>
            </a:r>
            <a:r>
              <a:rPr lang="ru-RU" sz="2400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ru-RU" sz="2400" dirty="0">
                <a:solidFill>
                  <a:srgbClr val="0000FF"/>
                </a:solidFill>
              </a:rPr>
              <a:t>Итоги представлены в абсолютных и относительных показателях. Численность постоянного населения 2009 года приводится </a:t>
            </a:r>
            <a:r>
              <a:rPr lang="ru-RU" sz="2400" u="sng" dirty="0">
                <a:solidFill>
                  <a:srgbClr val="0000FF"/>
                </a:solidFill>
              </a:rPr>
              <a:t>в сравнении</a:t>
            </a:r>
            <a:r>
              <a:rPr lang="ru-RU" sz="2400" dirty="0">
                <a:solidFill>
                  <a:srgbClr val="0000FF"/>
                </a:solidFill>
              </a:rPr>
              <a:t> с данными </a:t>
            </a:r>
            <a:r>
              <a:rPr lang="ru-RU" sz="2400" u="sng" dirty="0">
                <a:solidFill>
                  <a:srgbClr val="0000FF"/>
                </a:solidFill>
              </a:rPr>
              <a:t>предыдущей (</a:t>
            </a:r>
            <a:r>
              <a:rPr lang="ru-RU" sz="2400" b="1" u="sng" dirty="0">
                <a:solidFill>
                  <a:srgbClr val="0000FF"/>
                </a:solidFill>
              </a:rPr>
              <a:t>1999г.</a:t>
            </a:r>
            <a:r>
              <a:rPr lang="ru-RU" sz="2400" u="sng" dirty="0">
                <a:solidFill>
                  <a:srgbClr val="0000FF"/>
                </a:solidFill>
              </a:rPr>
              <a:t>) переписи населения</a:t>
            </a:r>
            <a:r>
              <a:rPr lang="ru-RU" sz="2400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ru-RU" sz="2400" dirty="0">
                <a:solidFill>
                  <a:srgbClr val="0000FF"/>
                </a:solidFill>
              </a:rPr>
              <a:t>В сборнике приведена информация об изменении численности населения </a:t>
            </a:r>
            <a:r>
              <a:rPr lang="ru-RU" sz="2400" b="1" dirty="0">
                <a:solidFill>
                  <a:srgbClr val="0000FF"/>
                </a:solidFill>
              </a:rPr>
              <a:t>по отдельным этносам </a:t>
            </a:r>
            <a:r>
              <a:rPr lang="ru-RU" sz="2400" dirty="0">
                <a:solidFill>
                  <a:srgbClr val="0000FF"/>
                </a:solidFill>
              </a:rPr>
              <a:t>за период между переписями </a:t>
            </a:r>
            <a:r>
              <a:rPr lang="ru-RU" sz="2400" b="1" dirty="0">
                <a:solidFill>
                  <a:srgbClr val="0000FF"/>
                </a:solidFill>
              </a:rPr>
              <a:t>1999 и 2009гг.</a:t>
            </a:r>
          </a:p>
          <a:p>
            <a:pPr algn="just"/>
            <a:r>
              <a:rPr lang="ru-RU" sz="2400" dirty="0" smtClean="0">
                <a:solidFill>
                  <a:srgbClr val="0000FF"/>
                </a:solidFill>
              </a:rPr>
              <a:t>Отражены </a:t>
            </a:r>
            <a:r>
              <a:rPr lang="ru-RU" sz="2400" dirty="0">
                <a:solidFill>
                  <a:srgbClr val="0000FF"/>
                </a:solidFill>
              </a:rPr>
              <a:t>данные </a:t>
            </a:r>
            <a:r>
              <a:rPr lang="ru-RU" sz="2400" b="1" dirty="0">
                <a:solidFill>
                  <a:srgbClr val="0000FF"/>
                </a:solidFill>
              </a:rPr>
              <a:t>о родном языке</a:t>
            </a:r>
            <a:r>
              <a:rPr lang="ru-RU" sz="2400" dirty="0">
                <a:solidFill>
                  <a:srgbClr val="0000FF"/>
                </a:solidFill>
              </a:rPr>
              <a:t>, а также </a:t>
            </a:r>
            <a:r>
              <a:rPr lang="ru-RU" sz="2400" b="1" dirty="0">
                <a:solidFill>
                  <a:srgbClr val="0000FF"/>
                </a:solidFill>
              </a:rPr>
              <a:t>о степени владения </a:t>
            </a:r>
            <a:r>
              <a:rPr lang="ru-RU" sz="2400" dirty="0">
                <a:solidFill>
                  <a:srgbClr val="0000FF"/>
                </a:solidFill>
              </a:rPr>
              <a:t>населением </a:t>
            </a:r>
            <a:r>
              <a:rPr lang="ru-RU" sz="2400" b="1" dirty="0">
                <a:solidFill>
                  <a:srgbClr val="0000FF"/>
                </a:solidFill>
              </a:rPr>
              <a:t>отдельными языками</a:t>
            </a:r>
            <a:r>
              <a:rPr lang="ru-RU" sz="2400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rgbClr val="0000FF"/>
                </a:solidFill>
              </a:rPr>
              <a:t>Приводятся данные о численности населения по странам </a:t>
            </a:r>
            <a:r>
              <a:rPr lang="ru-RU" sz="2400" b="1" u="sng" dirty="0" smtClean="0">
                <a:solidFill>
                  <a:srgbClr val="0000FF"/>
                </a:solidFill>
              </a:rPr>
              <a:t>гражданства</a:t>
            </a:r>
            <a:r>
              <a:rPr lang="ru-RU" sz="2400" u="sng" dirty="0" smtClean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rgbClr val="0000FF"/>
                </a:solidFill>
              </a:rPr>
              <a:t>Опубликованы </a:t>
            </a:r>
            <a:r>
              <a:rPr lang="ru-RU" sz="2400" dirty="0">
                <a:solidFill>
                  <a:srgbClr val="0000FF"/>
                </a:solidFill>
              </a:rPr>
              <a:t>данные  </a:t>
            </a:r>
            <a:r>
              <a:rPr lang="ru-RU" sz="2400" b="1" dirty="0">
                <a:solidFill>
                  <a:srgbClr val="0000FF"/>
                </a:solidFill>
              </a:rPr>
              <a:t>о вероисповедании </a:t>
            </a:r>
            <a:r>
              <a:rPr lang="ru-RU" sz="2400" dirty="0">
                <a:solidFill>
                  <a:srgbClr val="0000FF"/>
                </a:solidFill>
              </a:rPr>
              <a:t>населения.</a:t>
            </a:r>
          </a:p>
          <a:p>
            <a:pPr algn="just"/>
            <a:endParaRPr lang="ru-RU" sz="2400" dirty="0">
              <a:solidFill>
                <a:srgbClr val="0000FF"/>
              </a:solidFill>
            </a:endParaRPr>
          </a:p>
        </p:txBody>
      </p:sp>
      <p:pic>
        <p:nvPicPr>
          <p:cNvPr id="4101" name="Picture 9" descr="перепись 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285728"/>
            <a:ext cx="11699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B35A664-9B68-42D7-A619-C08C7BF1E3BD}" type="slidenum">
              <a:rPr lang="ru-RU" sz="1200">
                <a:latin typeface="Arial Black" pitchFamily="34" charset="0"/>
              </a:rPr>
              <a:pPr algn="r"/>
              <a:t>4</a:t>
            </a:fld>
            <a:endParaRPr lang="ru-RU" sz="1200">
              <a:latin typeface="Arial Black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48" y="357166"/>
            <a:ext cx="7429552" cy="714380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00FF"/>
                </a:solidFill>
              </a:rPr>
              <a:t/>
            </a:r>
            <a:br>
              <a:rPr lang="ru-RU" sz="2800" b="1" dirty="0" smtClean="0">
                <a:solidFill>
                  <a:srgbClr val="0000FF"/>
                </a:solidFill>
              </a:rPr>
            </a:br>
            <a:r>
              <a:rPr lang="ru-RU" sz="2800" b="1" dirty="0" smtClean="0">
                <a:solidFill>
                  <a:srgbClr val="0000FF"/>
                </a:solidFill>
              </a:rPr>
              <a:t>Мужчины и женщины</a:t>
            </a:r>
            <a:br>
              <a:rPr lang="ru-RU" sz="2800" b="1" dirty="0" smtClean="0">
                <a:solidFill>
                  <a:srgbClr val="0000FF"/>
                </a:solidFill>
              </a:rPr>
            </a:br>
            <a:r>
              <a:rPr lang="ru-RU" sz="2800" b="1" dirty="0" smtClean="0">
                <a:solidFill>
                  <a:srgbClr val="0000FF"/>
                </a:solidFill>
              </a:rPr>
              <a:t/>
            </a:r>
            <a:br>
              <a:rPr lang="ru-RU" sz="2800" b="1" dirty="0" smtClean="0">
                <a:solidFill>
                  <a:srgbClr val="0000FF"/>
                </a:solidFill>
              </a:rPr>
            </a:br>
            <a:endParaRPr lang="ru-RU" sz="2400" b="1" dirty="0" smtClean="0">
              <a:solidFill>
                <a:srgbClr val="0000FF"/>
              </a:solidFill>
            </a:endParaRPr>
          </a:p>
        </p:txBody>
      </p:sp>
      <p:pic>
        <p:nvPicPr>
          <p:cNvPr id="5126" name="Picture 9" descr="перепись 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428625"/>
            <a:ext cx="11699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Диаграмма 6"/>
          <p:cNvGraphicFramePr/>
          <p:nvPr/>
        </p:nvGraphicFramePr>
        <p:xfrm>
          <a:off x="285720" y="1357298"/>
          <a:ext cx="864399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42910" y="1000108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Темп роста (снижения) по регионам , 2009г. в % к 1999г.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B35A664-9B68-42D7-A619-C08C7BF1E3BD}" type="slidenum">
              <a:rPr lang="ru-RU" sz="1200">
                <a:latin typeface="Arial Black" pitchFamily="34" charset="0"/>
              </a:rPr>
              <a:pPr algn="r"/>
              <a:t>5</a:t>
            </a:fld>
            <a:endParaRPr lang="ru-RU" sz="1200">
              <a:latin typeface="Arial Black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2976" y="357166"/>
            <a:ext cx="6130925" cy="66833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00FF"/>
                </a:solidFill>
              </a:rPr>
              <a:t>Мужчины и женщины</a:t>
            </a: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714348" y="1285860"/>
            <a:ext cx="792961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kk-KZ" sz="2400" dirty="0" smtClean="0">
                <a:solidFill>
                  <a:srgbClr val="0000FF"/>
                </a:solidFill>
              </a:rPr>
              <a:t>Соотношение мужчин и женщин среди сельского населения сложилось с перевесом над городским, составив </a:t>
            </a:r>
            <a:r>
              <a:rPr lang="kk-KZ" sz="2400" b="1" dirty="0" smtClean="0">
                <a:solidFill>
                  <a:srgbClr val="0000FF"/>
                </a:solidFill>
              </a:rPr>
              <a:t>991</a:t>
            </a:r>
            <a:r>
              <a:rPr lang="kk-KZ" sz="2400" dirty="0" smtClean="0">
                <a:solidFill>
                  <a:srgbClr val="0000FF"/>
                </a:solidFill>
              </a:rPr>
              <a:t> мужчину на 1000 женщин (в городском населении - </a:t>
            </a:r>
            <a:r>
              <a:rPr lang="kk-KZ" sz="2400" b="1" dirty="0" smtClean="0">
                <a:solidFill>
                  <a:srgbClr val="0000FF"/>
                </a:solidFill>
              </a:rPr>
              <a:t>880</a:t>
            </a:r>
            <a:r>
              <a:rPr lang="kk-KZ" sz="2400" dirty="0" smtClean="0">
                <a:solidFill>
                  <a:srgbClr val="0000FF"/>
                </a:solidFill>
              </a:rPr>
              <a:t> мужчин на 1000 женщин).</a:t>
            </a:r>
          </a:p>
          <a:p>
            <a:pPr algn="just" eaLnBrk="0" hangingPunct="0"/>
            <a:r>
              <a:rPr lang="kk-KZ" sz="2400" dirty="0" smtClean="0">
                <a:solidFill>
                  <a:srgbClr val="0000FF"/>
                </a:solidFill>
              </a:rPr>
              <a:t>Изменения гендерной структуры населения были отмечены в отдельных регионах страны, так,  если </a:t>
            </a:r>
            <a:r>
              <a:rPr lang="kk-KZ" sz="2400" b="1" dirty="0" smtClean="0">
                <a:solidFill>
                  <a:srgbClr val="0000FF"/>
                </a:solidFill>
              </a:rPr>
              <a:t>в городе Астане </a:t>
            </a:r>
            <a:r>
              <a:rPr lang="kk-KZ" sz="2400" dirty="0" smtClean="0">
                <a:solidFill>
                  <a:srgbClr val="0000FF"/>
                </a:solidFill>
              </a:rPr>
              <a:t>на 1000 женщин в </a:t>
            </a:r>
            <a:r>
              <a:rPr lang="ru-RU" sz="2400" b="1" dirty="0" smtClean="0">
                <a:solidFill>
                  <a:srgbClr val="0000FF"/>
                </a:solidFill>
              </a:rPr>
              <a:t>1999</a:t>
            </a:r>
            <a:r>
              <a:rPr lang="ru-RU" sz="2400" dirty="0" smtClean="0">
                <a:solidFill>
                  <a:srgbClr val="0000FF"/>
                </a:solidFill>
              </a:rPr>
              <a:t> году приходилось </a:t>
            </a:r>
            <a:r>
              <a:rPr lang="ru-RU" sz="2400" b="1" dirty="0" smtClean="0">
                <a:solidFill>
                  <a:srgbClr val="0000FF"/>
                </a:solidFill>
              </a:rPr>
              <a:t>874</a:t>
            </a:r>
            <a:r>
              <a:rPr lang="ru-RU" sz="2400" dirty="0" smtClean="0">
                <a:solidFill>
                  <a:srgbClr val="0000FF"/>
                </a:solidFill>
              </a:rPr>
              <a:t> мужчины, то в </a:t>
            </a:r>
            <a:r>
              <a:rPr lang="ru-RU" sz="2400" b="1" dirty="0" smtClean="0">
                <a:solidFill>
                  <a:srgbClr val="0000FF"/>
                </a:solidFill>
              </a:rPr>
              <a:t>2009 </a:t>
            </a:r>
            <a:r>
              <a:rPr lang="ru-RU" sz="2400" dirty="0" smtClean="0">
                <a:solidFill>
                  <a:srgbClr val="0000FF"/>
                </a:solidFill>
              </a:rPr>
              <a:t>году - уже </a:t>
            </a:r>
            <a:r>
              <a:rPr lang="ru-RU" sz="2400" b="1" dirty="0" smtClean="0">
                <a:solidFill>
                  <a:srgbClr val="0000FF"/>
                </a:solidFill>
              </a:rPr>
              <a:t>959,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0000FF"/>
                </a:solidFill>
              </a:rPr>
              <a:t>а </a:t>
            </a:r>
            <a:r>
              <a:rPr lang="ru-RU" sz="2400" dirty="0" smtClean="0">
                <a:solidFill>
                  <a:srgbClr val="0000FF"/>
                </a:solidFill>
              </a:rPr>
              <a:t>в городе </a:t>
            </a:r>
            <a:r>
              <a:rPr lang="ru-RU" sz="2400" dirty="0" err="1">
                <a:solidFill>
                  <a:srgbClr val="0000FF"/>
                </a:solidFill>
              </a:rPr>
              <a:t>Алматы</a:t>
            </a:r>
            <a:r>
              <a:rPr lang="ru-RU" sz="2400" dirty="0">
                <a:solidFill>
                  <a:srgbClr val="0000FF"/>
                </a:solidFill>
              </a:rPr>
              <a:t> данное соотношение увеличилось </a:t>
            </a:r>
            <a:r>
              <a:rPr lang="ru-RU" sz="2400" b="1" dirty="0">
                <a:solidFill>
                  <a:srgbClr val="0000FF"/>
                </a:solidFill>
              </a:rPr>
              <a:t>с 829 до </a:t>
            </a:r>
            <a:r>
              <a:rPr lang="ru-RU" sz="2400" b="1" dirty="0" smtClean="0">
                <a:solidFill>
                  <a:srgbClr val="0000FF"/>
                </a:solidFill>
              </a:rPr>
              <a:t>850</a:t>
            </a:r>
            <a:r>
              <a:rPr lang="ru-RU" sz="2400" dirty="0" smtClean="0">
                <a:solidFill>
                  <a:srgbClr val="0000FF"/>
                </a:solidFill>
              </a:rPr>
              <a:t>. С</a:t>
            </a:r>
            <a:r>
              <a:rPr lang="kk-KZ" sz="2400" dirty="0" smtClean="0">
                <a:solidFill>
                  <a:srgbClr val="0000FF"/>
                </a:solidFill>
              </a:rPr>
              <a:t>нижение данного показателя сложилось </a:t>
            </a:r>
            <a:r>
              <a:rPr lang="ru-RU" sz="2400" dirty="0" smtClean="0">
                <a:solidFill>
                  <a:srgbClr val="0000FF"/>
                </a:solidFill>
              </a:rPr>
              <a:t>в </a:t>
            </a:r>
            <a:r>
              <a:rPr lang="kk-KZ" sz="2400" b="1" dirty="0" smtClean="0">
                <a:solidFill>
                  <a:srgbClr val="0000FF"/>
                </a:solidFill>
              </a:rPr>
              <a:t>Павлодарской области - </a:t>
            </a:r>
            <a:r>
              <a:rPr lang="ru-RU" sz="2400" dirty="0" smtClean="0">
                <a:solidFill>
                  <a:srgbClr val="0000FF"/>
                </a:solidFill>
              </a:rPr>
              <a:t>с </a:t>
            </a:r>
            <a:r>
              <a:rPr lang="kk-KZ" sz="2400" b="1" dirty="0" smtClean="0">
                <a:solidFill>
                  <a:srgbClr val="0000FF"/>
                </a:solidFill>
              </a:rPr>
              <a:t>911 до 888 </a:t>
            </a:r>
            <a:r>
              <a:rPr lang="kk-KZ" sz="2400" dirty="0" smtClean="0">
                <a:solidFill>
                  <a:srgbClr val="0000FF"/>
                </a:solidFill>
              </a:rPr>
              <a:t>мужчин</a:t>
            </a:r>
            <a:r>
              <a:rPr lang="kk-KZ" sz="2400" b="1" dirty="0" smtClean="0">
                <a:solidFill>
                  <a:srgbClr val="0000FF"/>
                </a:solidFill>
              </a:rPr>
              <a:t> </a:t>
            </a:r>
            <a:r>
              <a:rPr lang="ru-RU" sz="2400" dirty="0" smtClean="0">
                <a:solidFill>
                  <a:srgbClr val="0000FF"/>
                </a:solidFill>
              </a:rPr>
              <a:t>на 1000 женщин </a:t>
            </a:r>
            <a:r>
              <a:rPr lang="kk-KZ" sz="2400" dirty="0" smtClean="0">
                <a:solidFill>
                  <a:srgbClr val="0000FF"/>
                </a:solidFill>
              </a:rPr>
              <a:t>и </a:t>
            </a:r>
            <a:r>
              <a:rPr lang="kk-KZ" sz="2400" b="1" dirty="0" smtClean="0">
                <a:solidFill>
                  <a:srgbClr val="0000FF"/>
                </a:solidFill>
              </a:rPr>
              <a:t>Костанайской</a:t>
            </a:r>
            <a:r>
              <a:rPr lang="kk-KZ" sz="2400" dirty="0" smtClean="0">
                <a:solidFill>
                  <a:srgbClr val="0000FF"/>
                </a:solidFill>
              </a:rPr>
              <a:t> области –</a:t>
            </a:r>
            <a:r>
              <a:rPr lang="kk-KZ" sz="2400" b="1" dirty="0" smtClean="0">
                <a:solidFill>
                  <a:srgbClr val="0000FF"/>
                </a:solidFill>
              </a:rPr>
              <a:t> с 913 до 892</a:t>
            </a:r>
            <a:r>
              <a:rPr lang="kk-KZ" sz="2400" dirty="0" smtClean="0">
                <a:solidFill>
                  <a:srgbClr val="0000FF"/>
                </a:solidFill>
              </a:rPr>
              <a:t>. </a:t>
            </a:r>
            <a:endParaRPr lang="en-US" sz="2400" dirty="0">
              <a:solidFill>
                <a:srgbClr val="0000FF"/>
              </a:solidFill>
            </a:endParaRPr>
          </a:p>
        </p:txBody>
      </p:sp>
      <p:pic>
        <p:nvPicPr>
          <p:cNvPr id="5126" name="Picture 9" descr="перепись 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428625"/>
            <a:ext cx="11699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FF43F53-5D58-421B-8726-EF7BCFCB26BE}" type="slidenum">
              <a:rPr lang="ru-RU" sz="1200">
                <a:latin typeface="Arial Black" pitchFamily="34" charset="0"/>
              </a:rPr>
              <a:pPr algn="r"/>
              <a:t>6</a:t>
            </a:fld>
            <a:endParaRPr lang="ru-RU" sz="1200">
              <a:latin typeface="Arial Black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8688" y="357188"/>
            <a:ext cx="6130925" cy="668337"/>
          </a:xfrm>
        </p:spPr>
        <p:txBody>
          <a:bodyPr/>
          <a:lstStyle/>
          <a:p>
            <a:r>
              <a:rPr lang="ru-RU" sz="2800" b="1" smtClean="0">
                <a:solidFill>
                  <a:srgbClr val="0000FF"/>
                </a:solidFill>
              </a:rPr>
              <a:t>Этнический состав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500034" y="1000108"/>
            <a:ext cx="8286779" cy="5500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ru-RU" sz="2000" dirty="0">
                <a:solidFill>
                  <a:srgbClr val="0000FF"/>
                </a:solidFill>
              </a:rPr>
              <a:t>Среди населения </a:t>
            </a:r>
            <a:r>
              <a:rPr lang="ru-RU" sz="2000" dirty="0" smtClean="0">
                <a:solidFill>
                  <a:srgbClr val="0000FF"/>
                </a:solidFill>
              </a:rPr>
              <a:t>Казахстана наиболее </a:t>
            </a:r>
            <a:r>
              <a:rPr lang="ru-RU" sz="2000" b="1" dirty="0">
                <a:solidFill>
                  <a:srgbClr val="0000FF"/>
                </a:solidFill>
              </a:rPr>
              <a:t>многочисленными</a:t>
            </a:r>
            <a:r>
              <a:rPr lang="ru-RU" sz="2000" dirty="0">
                <a:solidFill>
                  <a:srgbClr val="0000FF"/>
                </a:solidFill>
              </a:rPr>
              <a:t> </a:t>
            </a:r>
            <a:r>
              <a:rPr lang="ru-RU" sz="2000" dirty="0" smtClean="0">
                <a:solidFill>
                  <a:srgbClr val="0000FF"/>
                </a:solidFill>
              </a:rPr>
              <a:t>являются </a:t>
            </a:r>
            <a:r>
              <a:rPr lang="ru-RU" sz="2000" b="1" dirty="0" smtClean="0">
                <a:solidFill>
                  <a:srgbClr val="0000FF"/>
                </a:solidFill>
              </a:rPr>
              <a:t>7</a:t>
            </a:r>
            <a:r>
              <a:rPr lang="ru-RU" sz="2000" dirty="0" smtClean="0">
                <a:solidFill>
                  <a:srgbClr val="0000FF"/>
                </a:solidFill>
              </a:rPr>
              <a:t> </a:t>
            </a:r>
            <a:r>
              <a:rPr lang="ru-RU" sz="2000" dirty="0">
                <a:solidFill>
                  <a:srgbClr val="0000FF"/>
                </a:solidFill>
              </a:rPr>
              <a:t>национальностей - </a:t>
            </a:r>
            <a:r>
              <a:rPr lang="ru-RU" sz="2000" b="1" dirty="0">
                <a:solidFill>
                  <a:srgbClr val="0000FF"/>
                </a:solidFill>
              </a:rPr>
              <a:t>казахи, русские, узбеки, украинцы, </a:t>
            </a:r>
            <a:r>
              <a:rPr lang="ru-RU" sz="2000" b="1" dirty="0" smtClean="0">
                <a:solidFill>
                  <a:srgbClr val="0000FF"/>
                </a:solidFill>
              </a:rPr>
              <a:t>уйгуры, татары и  немцы</a:t>
            </a:r>
            <a:r>
              <a:rPr lang="ru-RU" sz="2000" dirty="0" smtClean="0">
                <a:solidFill>
                  <a:srgbClr val="0000FF"/>
                </a:solidFill>
              </a:rPr>
              <a:t>, </a:t>
            </a:r>
            <a:r>
              <a:rPr lang="ru-RU" sz="2000" dirty="0">
                <a:solidFill>
                  <a:srgbClr val="0000FF"/>
                </a:solidFill>
              </a:rPr>
              <a:t>на долю которых </a:t>
            </a:r>
            <a:r>
              <a:rPr lang="ru-RU" sz="2000" dirty="0" smtClean="0">
                <a:solidFill>
                  <a:srgbClr val="0000FF"/>
                </a:solidFill>
              </a:rPr>
              <a:t>приходилось </a:t>
            </a:r>
            <a:r>
              <a:rPr lang="ru-RU" sz="2000" b="1" dirty="0" smtClean="0">
                <a:solidFill>
                  <a:srgbClr val="0000FF"/>
                </a:solidFill>
              </a:rPr>
              <a:t>95,6%</a:t>
            </a:r>
            <a:r>
              <a:rPr lang="ru-RU" sz="2000" dirty="0" smtClean="0">
                <a:solidFill>
                  <a:srgbClr val="0000FF"/>
                </a:solidFill>
              </a:rPr>
              <a:t> </a:t>
            </a:r>
            <a:r>
              <a:rPr lang="ru-RU" sz="2000" dirty="0">
                <a:solidFill>
                  <a:srgbClr val="0000FF"/>
                </a:solidFill>
              </a:rPr>
              <a:t>населения страны.</a:t>
            </a:r>
            <a:r>
              <a:rPr lang="ru-RU" sz="2000" dirty="0"/>
              <a:t> </a:t>
            </a:r>
            <a:r>
              <a:rPr lang="ru-RU" sz="2000" dirty="0">
                <a:solidFill>
                  <a:srgbClr val="0000FF"/>
                </a:solidFill>
              </a:rPr>
              <a:t>Население </a:t>
            </a:r>
            <a:r>
              <a:rPr lang="ru-RU" sz="2000" dirty="0" smtClean="0">
                <a:solidFill>
                  <a:srgbClr val="0000FF"/>
                </a:solidFill>
              </a:rPr>
              <a:t>Казахстана </a:t>
            </a:r>
            <a:r>
              <a:rPr lang="ru-RU" sz="2000" dirty="0">
                <a:solidFill>
                  <a:srgbClr val="0000FF"/>
                </a:solidFill>
              </a:rPr>
              <a:t>по отдельным этносам </a:t>
            </a:r>
            <a:r>
              <a:rPr lang="ru-RU" sz="2000" b="1" dirty="0">
                <a:solidFill>
                  <a:srgbClr val="0000FF"/>
                </a:solidFill>
              </a:rPr>
              <a:t>разнородно </a:t>
            </a:r>
            <a:r>
              <a:rPr lang="ru-RU" sz="2000" dirty="0" smtClean="0">
                <a:solidFill>
                  <a:srgbClr val="0000FF"/>
                </a:solidFill>
              </a:rPr>
              <a:t>по региональному размещению. </a:t>
            </a:r>
            <a:endParaRPr lang="ru-RU" sz="2000" dirty="0">
              <a:solidFill>
                <a:srgbClr val="0000FF"/>
              </a:solidFill>
            </a:endParaRPr>
          </a:p>
          <a:p>
            <a:pPr algn="just" eaLnBrk="0" hangingPunct="0"/>
            <a:r>
              <a:rPr lang="ru-RU" sz="2000" dirty="0">
                <a:solidFill>
                  <a:srgbClr val="0000FF"/>
                </a:solidFill>
              </a:rPr>
              <a:t>Доля </a:t>
            </a:r>
            <a:r>
              <a:rPr lang="ru-RU" sz="2000" b="1" dirty="0">
                <a:solidFill>
                  <a:srgbClr val="0000FF"/>
                </a:solidFill>
              </a:rPr>
              <a:t>казахов </a:t>
            </a:r>
            <a:r>
              <a:rPr lang="ru-RU" sz="2000" dirty="0">
                <a:solidFill>
                  <a:srgbClr val="0000FF"/>
                </a:solidFill>
              </a:rPr>
              <a:t>в общей численности населения </a:t>
            </a:r>
            <a:r>
              <a:rPr lang="ru-RU" sz="2000" b="1" dirty="0" err="1">
                <a:solidFill>
                  <a:srgbClr val="0000FF"/>
                </a:solidFill>
              </a:rPr>
              <a:t>Кызылординской</a:t>
            </a:r>
            <a:r>
              <a:rPr lang="ru-RU" sz="2000" dirty="0">
                <a:solidFill>
                  <a:srgbClr val="0000FF"/>
                </a:solidFill>
              </a:rPr>
              <a:t> области </a:t>
            </a:r>
            <a:r>
              <a:rPr lang="ru-RU" sz="2000" dirty="0" smtClean="0">
                <a:solidFill>
                  <a:srgbClr val="0000FF"/>
                </a:solidFill>
              </a:rPr>
              <a:t>по состоянию на 25.02.2009г. составляла </a:t>
            </a:r>
            <a:r>
              <a:rPr lang="ru-RU" sz="2000" b="1" dirty="0" smtClean="0">
                <a:solidFill>
                  <a:srgbClr val="0000FF"/>
                </a:solidFill>
              </a:rPr>
              <a:t>95,3</a:t>
            </a:r>
            <a:r>
              <a:rPr lang="ru-RU" sz="2000" b="1" dirty="0">
                <a:solidFill>
                  <a:srgbClr val="0000FF"/>
                </a:solidFill>
              </a:rPr>
              <a:t>%, </a:t>
            </a:r>
            <a:r>
              <a:rPr lang="ru-RU" sz="2000" dirty="0">
                <a:solidFill>
                  <a:srgbClr val="0000FF"/>
                </a:solidFill>
              </a:rPr>
              <a:t>в </a:t>
            </a:r>
            <a:r>
              <a:rPr lang="ru-RU" sz="2000" b="1" dirty="0" err="1">
                <a:solidFill>
                  <a:srgbClr val="0000FF"/>
                </a:solidFill>
              </a:rPr>
              <a:t>Мангистауской</a:t>
            </a:r>
            <a:r>
              <a:rPr lang="ru-RU" sz="2000" dirty="0">
                <a:solidFill>
                  <a:srgbClr val="0000FF"/>
                </a:solidFill>
              </a:rPr>
              <a:t> - </a:t>
            </a:r>
            <a:r>
              <a:rPr lang="ru-RU" sz="2000" b="1" dirty="0">
                <a:solidFill>
                  <a:srgbClr val="0000FF"/>
                </a:solidFill>
              </a:rPr>
              <a:t>88,2%</a:t>
            </a:r>
            <a:r>
              <a:rPr lang="ru-RU" sz="2000" dirty="0">
                <a:solidFill>
                  <a:srgbClr val="0000FF"/>
                </a:solidFill>
              </a:rPr>
              <a:t>, </a:t>
            </a:r>
            <a:r>
              <a:rPr lang="ru-RU" sz="2000" b="1" dirty="0">
                <a:solidFill>
                  <a:srgbClr val="0000FF"/>
                </a:solidFill>
              </a:rPr>
              <a:t>Актюбинской </a:t>
            </a:r>
            <a:r>
              <a:rPr lang="ru-RU" sz="2000" dirty="0">
                <a:solidFill>
                  <a:srgbClr val="0000FF"/>
                </a:solidFill>
              </a:rPr>
              <a:t>- </a:t>
            </a:r>
            <a:r>
              <a:rPr lang="ru-RU" sz="2000" b="1" dirty="0">
                <a:solidFill>
                  <a:srgbClr val="0000FF"/>
                </a:solidFill>
              </a:rPr>
              <a:t>79,4%</a:t>
            </a:r>
            <a:r>
              <a:rPr lang="ru-RU" sz="2000" dirty="0">
                <a:solidFill>
                  <a:srgbClr val="0000FF"/>
                </a:solidFill>
              </a:rPr>
              <a:t>, </a:t>
            </a:r>
            <a:r>
              <a:rPr lang="ru-RU" sz="2000" b="1" dirty="0">
                <a:solidFill>
                  <a:srgbClr val="0000FF"/>
                </a:solidFill>
              </a:rPr>
              <a:t>Южно-Казахстанской</a:t>
            </a:r>
            <a:r>
              <a:rPr lang="ru-RU" sz="2000" dirty="0">
                <a:solidFill>
                  <a:srgbClr val="0000FF"/>
                </a:solidFill>
              </a:rPr>
              <a:t> - </a:t>
            </a:r>
            <a:r>
              <a:rPr lang="ru-RU" sz="2000" b="1" dirty="0">
                <a:solidFill>
                  <a:srgbClr val="0000FF"/>
                </a:solidFill>
              </a:rPr>
              <a:t>72,3%</a:t>
            </a:r>
            <a:r>
              <a:rPr lang="ru-RU" sz="2000" dirty="0">
                <a:solidFill>
                  <a:srgbClr val="0000FF"/>
                </a:solidFill>
              </a:rPr>
              <a:t>, </a:t>
            </a:r>
            <a:r>
              <a:rPr lang="ru-RU" sz="2000" b="1" dirty="0" err="1">
                <a:solidFill>
                  <a:srgbClr val="0000FF"/>
                </a:solidFill>
              </a:rPr>
              <a:t>Западно-Казахстанской</a:t>
            </a:r>
            <a:r>
              <a:rPr lang="ru-RU" sz="2000" b="1" dirty="0">
                <a:solidFill>
                  <a:srgbClr val="0000FF"/>
                </a:solidFill>
              </a:rPr>
              <a:t> </a:t>
            </a:r>
            <a:r>
              <a:rPr lang="ru-RU" sz="2000" dirty="0">
                <a:solidFill>
                  <a:srgbClr val="0000FF"/>
                </a:solidFill>
              </a:rPr>
              <a:t> - </a:t>
            </a:r>
            <a:r>
              <a:rPr lang="ru-RU" sz="2000" b="1" dirty="0">
                <a:solidFill>
                  <a:srgbClr val="0000FF"/>
                </a:solidFill>
              </a:rPr>
              <a:t>72,2%</a:t>
            </a:r>
            <a:r>
              <a:rPr lang="ru-RU" sz="2000" dirty="0">
                <a:solidFill>
                  <a:srgbClr val="0000FF"/>
                </a:solidFill>
              </a:rPr>
              <a:t> и </a:t>
            </a:r>
            <a:r>
              <a:rPr lang="ru-RU" sz="2000" b="1" dirty="0" err="1">
                <a:solidFill>
                  <a:srgbClr val="0000FF"/>
                </a:solidFill>
              </a:rPr>
              <a:t>Жамбылской</a:t>
            </a:r>
            <a:r>
              <a:rPr lang="ru-RU" sz="2000" dirty="0">
                <a:solidFill>
                  <a:srgbClr val="0000FF"/>
                </a:solidFill>
              </a:rPr>
              <a:t> -  </a:t>
            </a:r>
            <a:r>
              <a:rPr lang="ru-RU" sz="2000" b="1" dirty="0">
                <a:solidFill>
                  <a:srgbClr val="0000FF"/>
                </a:solidFill>
              </a:rPr>
              <a:t>71,4%</a:t>
            </a:r>
            <a:r>
              <a:rPr lang="ru-RU" sz="2000" dirty="0">
                <a:solidFill>
                  <a:srgbClr val="0000FF"/>
                </a:solidFill>
              </a:rPr>
              <a:t>;  соответственно в этих же регионах </a:t>
            </a:r>
            <a:r>
              <a:rPr lang="ru-RU" sz="2000" dirty="0" smtClean="0">
                <a:solidFill>
                  <a:srgbClr val="0000FF"/>
                </a:solidFill>
              </a:rPr>
              <a:t>проживала </a:t>
            </a:r>
            <a:r>
              <a:rPr lang="ru-RU" sz="2000" b="1" dirty="0">
                <a:solidFill>
                  <a:srgbClr val="0000FF"/>
                </a:solidFill>
              </a:rPr>
              <a:t>меньшая </a:t>
            </a:r>
            <a:r>
              <a:rPr lang="ru-RU" sz="2000" dirty="0">
                <a:solidFill>
                  <a:srgbClr val="0000FF"/>
                </a:solidFill>
              </a:rPr>
              <a:t>численность </a:t>
            </a:r>
            <a:r>
              <a:rPr lang="ru-RU" sz="2000" b="1" dirty="0">
                <a:solidFill>
                  <a:srgbClr val="0000FF"/>
                </a:solidFill>
              </a:rPr>
              <a:t>русских.</a:t>
            </a:r>
            <a:r>
              <a:rPr lang="ru-RU" sz="2000" dirty="0">
                <a:solidFill>
                  <a:srgbClr val="0000FF"/>
                </a:solidFill>
              </a:rPr>
              <a:t> </a:t>
            </a:r>
          </a:p>
          <a:p>
            <a:pPr algn="just" eaLnBrk="0" hangingPunct="0"/>
            <a:r>
              <a:rPr lang="ru-RU" sz="2000" b="1" dirty="0">
                <a:solidFill>
                  <a:srgbClr val="0000FF"/>
                </a:solidFill>
              </a:rPr>
              <a:t>87,9% узбеков </a:t>
            </a:r>
            <a:r>
              <a:rPr lang="ru-RU" sz="2000" dirty="0" smtClean="0">
                <a:solidFill>
                  <a:srgbClr val="0000FF"/>
                </a:solidFill>
              </a:rPr>
              <a:t>проживала </a:t>
            </a:r>
            <a:r>
              <a:rPr lang="ru-RU" sz="2000" dirty="0">
                <a:solidFill>
                  <a:srgbClr val="0000FF"/>
                </a:solidFill>
              </a:rPr>
              <a:t>в Южно-Казахстанской области, а </a:t>
            </a:r>
            <a:r>
              <a:rPr lang="ru-RU" sz="2000" b="1" dirty="0">
                <a:solidFill>
                  <a:srgbClr val="0000FF"/>
                </a:solidFill>
              </a:rPr>
              <a:t>95,8% уйгур </a:t>
            </a:r>
            <a:r>
              <a:rPr lang="ru-RU" sz="2000" dirty="0" smtClean="0">
                <a:solidFill>
                  <a:srgbClr val="0000FF"/>
                </a:solidFill>
              </a:rPr>
              <a:t>было</a:t>
            </a:r>
            <a:r>
              <a:rPr lang="ru-RU" sz="2000" b="1" dirty="0" smtClean="0">
                <a:solidFill>
                  <a:srgbClr val="0000FF"/>
                </a:solidFill>
              </a:rPr>
              <a:t> </a:t>
            </a:r>
            <a:r>
              <a:rPr lang="ru-RU" sz="2000" dirty="0" smtClean="0">
                <a:solidFill>
                  <a:srgbClr val="0000FF"/>
                </a:solidFill>
              </a:rPr>
              <a:t>сосредоточено </a:t>
            </a:r>
            <a:r>
              <a:rPr lang="ru-RU" sz="2000" dirty="0">
                <a:solidFill>
                  <a:srgbClr val="0000FF"/>
                </a:solidFill>
              </a:rPr>
              <a:t>в </a:t>
            </a:r>
            <a:r>
              <a:rPr lang="ru-RU" sz="2000" dirty="0" err="1">
                <a:solidFill>
                  <a:srgbClr val="0000FF"/>
                </a:solidFill>
              </a:rPr>
              <a:t>Алматинской</a:t>
            </a:r>
            <a:r>
              <a:rPr lang="ru-RU" sz="2000" dirty="0">
                <a:solidFill>
                  <a:srgbClr val="0000FF"/>
                </a:solidFill>
              </a:rPr>
              <a:t> области  и в городе </a:t>
            </a:r>
            <a:r>
              <a:rPr lang="ru-RU" sz="2000" dirty="0" err="1">
                <a:solidFill>
                  <a:srgbClr val="0000FF"/>
                </a:solidFill>
              </a:rPr>
              <a:t>Алматы</a:t>
            </a:r>
            <a:r>
              <a:rPr lang="ru-RU" sz="2000" dirty="0">
                <a:solidFill>
                  <a:srgbClr val="0000FF"/>
                </a:solidFill>
              </a:rPr>
              <a:t>. </a:t>
            </a:r>
            <a:r>
              <a:rPr lang="ru-RU" sz="2000" b="1" dirty="0">
                <a:solidFill>
                  <a:srgbClr val="0000FF"/>
                </a:solidFill>
              </a:rPr>
              <a:t>Более 70% немцев </a:t>
            </a:r>
            <a:r>
              <a:rPr lang="ru-RU" sz="2000" dirty="0" smtClean="0">
                <a:solidFill>
                  <a:srgbClr val="0000FF"/>
                </a:solidFill>
              </a:rPr>
              <a:t>проживали </a:t>
            </a:r>
            <a:r>
              <a:rPr lang="ru-RU" sz="2000" dirty="0">
                <a:solidFill>
                  <a:srgbClr val="0000FF"/>
                </a:solidFill>
              </a:rPr>
              <a:t>в Северо-Казахстанской, Павлодарской, </a:t>
            </a:r>
            <a:r>
              <a:rPr lang="ru-RU" sz="2000" dirty="0" err="1">
                <a:solidFill>
                  <a:srgbClr val="0000FF"/>
                </a:solidFill>
              </a:rPr>
              <a:t>Акмолинской</a:t>
            </a:r>
            <a:r>
              <a:rPr lang="ru-RU" sz="2000" dirty="0">
                <a:solidFill>
                  <a:srgbClr val="0000FF"/>
                </a:solidFill>
              </a:rPr>
              <a:t>, </a:t>
            </a:r>
            <a:r>
              <a:rPr lang="ru-RU" sz="2000" dirty="0" err="1">
                <a:solidFill>
                  <a:srgbClr val="0000FF"/>
                </a:solidFill>
              </a:rPr>
              <a:t>Костанайской</a:t>
            </a:r>
            <a:r>
              <a:rPr lang="ru-RU" sz="2000" dirty="0">
                <a:solidFill>
                  <a:srgbClr val="0000FF"/>
                </a:solidFill>
              </a:rPr>
              <a:t> и Карагандинской областях, а </a:t>
            </a:r>
            <a:r>
              <a:rPr lang="ru-RU" sz="2000" b="1" dirty="0">
                <a:solidFill>
                  <a:srgbClr val="0000FF"/>
                </a:solidFill>
              </a:rPr>
              <a:t>более 80% корейцев </a:t>
            </a:r>
            <a:r>
              <a:rPr lang="ru-RU" sz="2000" dirty="0">
                <a:solidFill>
                  <a:srgbClr val="0000FF"/>
                </a:solidFill>
              </a:rPr>
              <a:t>- в городе </a:t>
            </a:r>
            <a:r>
              <a:rPr lang="ru-RU" sz="2000" dirty="0" err="1">
                <a:solidFill>
                  <a:srgbClr val="0000FF"/>
                </a:solidFill>
              </a:rPr>
              <a:t>Алматы</a:t>
            </a:r>
            <a:r>
              <a:rPr lang="ru-RU" sz="2000" dirty="0">
                <a:solidFill>
                  <a:srgbClr val="0000FF"/>
                </a:solidFill>
              </a:rPr>
              <a:t>, </a:t>
            </a:r>
            <a:r>
              <a:rPr lang="ru-RU" sz="2000" dirty="0" err="1">
                <a:solidFill>
                  <a:srgbClr val="0000FF"/>
                </a:solidFill>
              </a:rPr>
              <a:t>Алматинской</a:t>
            </a:r>
            <a:r>
              <a:rPr lang="ru-RU" sz="2000" dirty="0">
                <a:solidFill>
                  <a:srgbClr val="0000FF"/>
                </a:solidFill>
              </a:rPr>
              <a:t>, Карагандинской, </a:t>
            </a:r>
            <a:r>
              <a:rPr lang="ru-RU" sz="2000" dirty="0" err="1">
                <a:solidFill>
                  <a:srgbClr val="0000FF"/>
                </a:solidFill>
              </a:rPr>
              <a:t>Кызылординской</a:t>
            </a:r>
            <a:r>
              <a:rPr lang="ru-RU" sz="2000" dirty="0">
                <a:solidFill>
                  <a:srgbClr val="0000FF"/>
                </a:solidFill>
              </a:rPr>
              <a:t>, Южно-Казахстанской и  </a:t>
            </a:r>
            <a:r>
              <a:rPr lang="ru-RU" sz="2000" dirty="0" err="1">
                <a:solidFill>
                  <a:srgbClr val="0000FF"/>
                </a:solidFill>
              </a:rPr>
              <a:t>Жамбылской</a:t>
            </a:r>
            <a:r>
              <a:rPr lang="ru-RU" sz="2000" dirty="0">
                <a:solidFill>
                  <a:srgbClr val="0000FF"/>
                </a:solidFill>
              </a:rPr>
              <a:t> областях.  </a:t>
            </a:r>
          </a:p>
        </p:txBody>
      </p:sp>
      <p:pic>
        <p:nvPicPr>
          <p:cNvPr id="6150" name="Picture 9" descr="перепись 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285728"/>
            <a:ext cx="11699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A3EE40-1969-48F6-A8B1-066705CC52B7}" type="slidenum">
              <a:rPr lang="ru-RU" sz="1200">
                <a:latin typeface="Arial Black" pitchFamily="34" charset="0"/>
              </a:rPr>
              <a:pPr algn="r"/>
              <a:t>7</a:t>
            </a:fld>
            <a:endParaRPr lang="ru-RU" sz="1200">
              <a:latin typeface="Arial Black" pitchFamily="34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8662" y="357188"/>
            <a:ext cx="6643734" cy="12858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00FF"/>
                </a:solidFill>
              </a:rPr>
              <a:t>Родной язык</a:t>
            </a:r>
            <a:br>
              <a:rPr lang="ru-RU" sz="2800" b="1" dirty="0" smtClean="0">
                <a:solidFill>
                  <a:srgbClr val="0000FF"/>
                </a:solidFill>
              </a:rPr>
            </a:br>
            <a:r>
              <a:rPr lang="ru-RU" sz="2800" b="1" dirty="0" smtClean="0">
                <a:solidFill>
                  <a:srgbClr val="0000FF"/>
                </a:solidFill>
              </a:rPr>
              <a:t/>
            </a:r>
            <a:br>
              <a:rPr lang="ru-RU" sz="2800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>(назвали в качестве родного языка  </a:t>
            </a:r>
            <a:br>
              <a:rPr lang="ru-RU" sz="2200" b="1" dirty="0" smtClean="0">
                <a:solidFill>
                  <a:srgbClr val="0000FF"/>
                </a:solidFill>
              </a:rPr>
            </a:br>
            <a:r>
              <a:rPr lang="ru-RU" sz="2200" b="1" dirty="0" smtClean="0">
                <a:solidFill>
                  <a:srgbClr val="0000FF"/>
                </a:solidFill>
              </a:rPr>
              <a:t>язык своей национальности, %)</a:t>
            </a:r>
          </a:p>
        </p:txBody>
      </p:sp>
      <p:pic>
        <p:nvPicPr>
          <p:cNvPr id="7173" name="Picture 9" descr="перепись 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428625"/>
            <a:ext cx="11699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28596" y="3857628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1077913" algn="l"/>
                <a:tab pos="2155825" algn="l"/>
                <a:tab pos="7178675" algn="l"/>
              </a:tabLst>
            </a:pPr>
            <a:r>
              <a:rPr lang="ru-RU" sz="2400" dirty="0" smtClean="0">
                <a:solidFill>
                  <a:srgbClr val="0000FF"/>
                </a:solidFill>
              </a:rPr>
              <a:t>Некоторые </a:t>
            </a:r>
            <a:r>
              <a:rPr lang="ru-RU" sz="2400" dirty="0">
                <a:solidFill>
                  <a:srgbClr val="0000FF"/>
                </a:solidFill>
              </a:rPr>
              <a:t>этносы </a:t>
            </a:r>
            <a:r>
              <a:rPr lang="ru-RU" sz="2400" dirty="0" smtClean="0">
                <a:solidFill>
                  <a:srgbClr val="0000FF"/>
                </a:solidFill>
              </a:rPr>
              <a:t>в </a:t>
            </a:r>
            <a:r>
              <a:rPr lang="ru-RU" sz="2400" dirty="0">
                <a:solidFill>
                  <a:srgbClr val="0000FF"/>
                </a:solidFill>
              </a:rPr>
              <a:t>качестве </a:t>
            </a:r>
            <a:r>
              <a:rPr lang="ru-RU" sz="2400" b="1" dirty="0">
                <a:solidFill>
                  <a:srgbClr val="0000FF"/>
                </a:solidFill>
              </a:rPr>
              <a:t>родного языка </a:t>
            </a:r>
            <a:r>
              <a:rPr lang="ru-RU" sz="2400" dirty="0">
                <a:solidFill>
                  <a:srgbClr val="0000FF"/>
                </a:solidFill>
              </a:rPr>
              <a:t>называли языки</a:t>
            </a:r>
            <a:r>
              <a:rPr lang="ru-RU" sz="2400" dirty="0" smtClean="0">
                <a:solidFill>
                  <a:srgbClr val="0000FF"/>
                </a:solidFill>
              </a:rPr>
              <a:t>, </a:t>
            </a:r>
            <a:r>
              <a:rPr lang="ru-RU" sz="2400" u="sng" dirty="0" smtClean="0">
                <a:solidFill>
                  <a:srgbClr val="0000FF"/>
                </a:solidFill>
              </a:rPr>
              <a:t>отличные от их национальностей</a:t>
            </a:r>
            <a:r>
              <a:rPr lang="ru-RU" sz="2400" dirty="0" smtClean="0">
                <a:solidFill>
                  <a:srgbClr val="0000FF"/>
                </a:solidFill>
              </a:rPr>
              <a:t>, </a:t>
            </a:r>
            <a:r>
              <a:rPr lang="ru-RU" sz="2400" dirty="0">
                <a:solidFill>
                  <a:srgbClr val="0000FF"/>
                </a:solidFill>
              </a:rPr>
              <a:t>в основном это </a:t>
            </a:r>
            <a:r>
              <a:rPr lang="ru-RU" sz="2400" dirty="0" smtClean="0">
                <a:solidFill>
                  <a:srgbClr val="0000FF"/>
                </a:solidFill>
              </a:rPr>
              <a:t>татары, украинцы</a:t>
            </a:r>
            <a:r>
              <a:rPr lang="ru-RU" sz="2400" dirty="0">
                <a:solidFill>
                  <a:srgbClr val="0000FF"/>
                </a:solidFill>
              </a:rPr>
              <a:t>, немцы, белорусы</a:t>
            </a:r>
            <a:r>
              <a:rPr lang="ru-RU" sz="2400" dirty="0" smtClean="0">
                <a:solidFill>
                  <a:srgbClr val="0000FF"/>
                </a:solidFill>
              </a:rPr>
              <a:t>, </a:t>
            </a:r>
            <a:r>
              <a:rPr lang="ru-RU" sz="2400" dirty="0">
                <a:solidFill>
                  <a:srgbClr val="0000FF"/>
                </a:solidFill>
              </a:rPr>
              <a:t>корейцы</a:t>
            </a:r>
            <a:r>
              <a:rPr lang="ru-RU" sz="2400" dirty="0" smtClean="0">
                <a:solidFill>
                  <a:srgbClr val="0000FF"/>
                </a:solidFill>
              </a:rPr>
              <a:t>, поляки – </a:t>
            </a:r>
            <a:r>
              <a:rPr lang="ru-RU" sz="2400" dirty="0">
                <a:solidFill>
                  <a:srgbClr val="0000FF"/>
                </a:solidFill>
              </a:rPr>
              <a:t>их удельный вес колебался  от 49</a:t>
            </a:r>
            <a:r>
              <a:rPr lang="ru-RU" sz="2400" dirty="0" smtClean="0">
                <a:solidFill>
                  <a:srgbClr val="0000FF"/>
                </a:solidFill>
              </a:rPr>
              <a:t>% (</a:t>
            </a:r>
            <a:r>
              <a:rPr lang="ru-RU" sz="2400" dirty="0">
                <a:solidFill>
                  <a:srgbClr val="0000FF"/>
                </a:solidFill>
              </a:rPr>
              <a:t>татары) до 90% (поляки</a:t>
            </a:r>
            <a:r>
              <a:rPr lang="ru-RU" sz="2400" dirty="0" smtClean="0">
                <a:solidFill>
                  <a:srgbClr val="0000FF"/>
                </a:solidFill>
              </a:rPr>
              <a:t>).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2071678"/>
            <a:ext cx="8215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7178675" algn="l"/>
              </a:tabLst>
            </a:pPr>
            <a:r>
              <a:rPr lang="ru-RU" sz="2400" b="1" dirty="0" smtClean="0">
                <a:solidFill>
                  <a:srgbClr val="0000FF"/>
                </a:solidFill>
              </a:rPr>
              <a:t>Более 90%  </a:t>
            </a:r>
            <a:r>
              <a:rPr lang="ru-RU" sz="2400" dirty="0" smtClean="0">
                <a:solidFill>
                  <a:srgbClr val="0000FF"/>
                </a:solidFill>
              </a:rPr>
              <a:t>казахов, русских, узбеков, дунган, таджиков и </a:t>
            </a:r>
            <a:r>
              <a:rPr lang="ru-RU" sz="2400" dirty="0" err="1" smtClean="0">
                <a:solidFill>
                  <a:srgbClr val="0000FF"/>
                </a:solidFill>
              </a:rPr>
              <a:t>турков</a:t>
            </a:r>
            <a:r>
              <a:rPr lang="ru-RU" sz="2400" dirty="0" smtClean="0">
                <a:solidFill>
                  <a:srgbClr val="0000FF"/>
                </a:solidFill>
              </a:rPr>
              <a:t> назвали </a:t>
            </a:r>
            <a:r>
              <a:rPr lang="ru-RU" sz="2400" b="1" dirty="0" smtClean="0">
                <a:solidFill>
                  <a:srgbClr val="0000FF"/>
                </a:solidFill>
              </a:rPr>
              <a:t>родным</a:t>
            </a:r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u="sng" dirty="0" smtClean="0">
                <a:solidFill>
                  <a:srgbClr val="0000FF"/>
                </a:solidFill>
              </a:rPr>
              <a:t>язык своей национальности</a:t>
            </a:r>
            <a:r>
              <a:rPr lang="ru-RU" sz="2400" dirty="0" smtClean="0">
                <a:solidFill>
                  <a:srgbClr val="0000FF"/>
                </a:solidFill>
              </a:rPr>
              <a:t>, доля которых колебалась от 92,3%   (таджики) до 98,9% (казахи). </a:t>
            </a:r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A3EE40-1969-48F6-A8B1-066705CC52B7}" type="slidenum">
              <a:rPr lang="ru-RU" sz="1200">
                <a:latin typeface="Arial Black" pitchFamily="34" charset="0"/>
              </a:rPr>
              <a:pPr algn="r"/>
              <a:t>8</a:t>
            </a:fld>
            <a:endParaRPr lang="ru-RU" sz="1200">
              <a:latin typeface="Arial Black" pitchFamily="34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57188"/>
            <a:ext cx="6286500" cy="9286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00FF"/>
                </a:solidFill>
              </a:rPr>
              <a:t>Родной язык</a:t>
            </a:r>
            <a:br>
              <a:rPr lang="ru-RU" sz="2800" b="1" dirty="0" smtClean="0">
                <a:solidFill>
                  <a:srgbClr val="0000FF"/>
                </a:solidFill>
              </a:rPr>
            </a:br>
            <a:r>
              <a:rPr lang="ru-RU" sz="2000" b="1" dirty="0" smtClean="0">
                <a:solidFill>
                  <a:srgbClr val="0000FF"/>
                </a:solidFill>
              </a:rPr>
              <a:t>(назвали в качестве родного языка  </a:t>
            </a:r>
            <a:br>
              <a:rPr lang="ru-RU" sz="2000" b="1" dirty="0" smtClean="0">
                <a:solidFill>
                  <a:srgbClr val="0000FF"/>
                </a:solidFill>
              </a:rPr>
            </a:br>
            <a:r>
              <a:rPr lang="ru-RU" sz="2000" b="1" dirty="0" smtClean="0">
                <a:solidFill>
                  <a:srgbClr val="0000FF"/>
                </a:solidFill>
              </a:rPr>
              <a:t>язык своей национальности, %)</a:t>
            </a:r>
          </a:p>
        </p:txBody>
      </p:sp>
      <p:pic>
        <p:nvPicPr>
          <p:cNvPr id="7173" name="Picture 9" descr="перепись Логоти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428625"/>
            <a:ext cx="11699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Диаграмма 7"/>
          <p:cNvGraphicFramePr/>
          <p:nvPr/>
        </p:nvGraphicFramePr>
        <p:xfrm>
          <a:off x="428596" y="1500174"/>
          <a:ext cx="792961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8F72E9-66A8-445A-A3B6-16A764E43B94}" type="slidenum">
              <a:rPr lang="ru-RU" sz="1200">
                <a:latin typeface="Arial Black" pitchFamily="34" charset="0"/>
              </a:rPr>
              <a:pPr algn="r"/>
              <a:t>9</a:t>
            </a:fld>
            <a:endParaRPr lang="ru-RU" sz="1200">
              <a:latin typeface="Arial Black" pitchFamily="34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142852"/>
            <a:ext cx="7143799" cy="107157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00FF"/>
                </a:solidFill>
              </a:rPr>
              <a:t>Владение отдельными этносами казахским языком, в %</a:t>
            </a:r>
            <a:br>
              <a:rPr lang="ru-RU" sz="2800" b="1" dirty="0" smtClean="0">
                <a:solidFill>
                  <a:srgbClr val="0000FF"/>
                </a:solidFill>
              </a:rPr>
            </a:br>
            <a:r>
              <a:rPr lang="ru-RU" sz="2000" b="1" i="1" dirty="0" smtClean="0">
                <a:solidFill>
                  <a:srgbClr val="0000FF"/>
                </a:solidFill>
              </a:rPr>
              <a:t>(в возрасте 15 лет и старше)</a:t>
            </a:r>
            <a:endParaRPr lang="ru-RU" sz="2000" b="1" dirty="0" smtClean="0">
              <a:solidFill>
                <a:srgbClr val="0000FF"/>
              </a:solidFill>
            </a:endParaRPr>
          </a:p>
        </p:txBody>
      </p:sp>
      <p:pic>
        <p:nvPicPr>
          <p:cNvPr id="8197" name="Picture 9" descr="перепись Логотип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428625"/>
            <a:ext cx="1169988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642911" y="1500174"/>
          <a:ext cx="8001056" cy="3500462"/>
        </p:xfrm>
        <a:graphic>
          <a:graphicData uri="http://schemas.openxmlformats.org/presentationml/2006/ole">
            <p:oleObj spid="_x0000_s8198" name="Worksheet" r:id="rId4" imgW="8391449" imgH="4848149" progId="Excel.Sheet.8">
              <p:embed/>
            </p:oleObj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 rot="10800000" flipV="1">
            <a:off x="285720" y="5199207"/>
            <a:ext cx="86439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sz="1200" b="1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Вопрос владения отдельными языками в ПН2009  касался </a:t>
            </a:r>
            <a:r>
              <a:rPr lang="ru-RU" sz="1600" b="1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казахского, русского и английского языков</a:t>
            </a:r>
            <a:r>
              <a:rPr lang="ru-RU" sz="1200" b="1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и ответ на вопрос  звучал так: </a:t>
            </a:r>
            <a:r>
              <a:rPr lang="ru-RU" sz="1200" b="1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понимаю устную речь, свободно читаю, свободно пишу.  </a:t>
            </a:r>
            <a:r>
              <a:rPr lang="ru-RU" sz="1200" b="1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Подразумевается, что лицо, умеющее </a:t>
            </a:r>
            <a:r>
              <a:rPr lang="ru-RU" sz="1400" b="1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свободно писать</a:t>
            </a:r>
            <a:r>
              <a:rPr lang="ru-RU" sz="1200" b="1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, свободно </a:t>
            </a:r>
            <a:r>
              <a:rPr lang="ru-RU" sz="1200" b="1" i="1" u="sng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читает и понимает устную речь</a:t>
            </a:r>
            <a:r>
              <a:rPr lang="ru-RU" sz="1200" b="1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, а лицо, умеющее </a:t>
            </a:r>
            <a:r>
              <a:rPr lang="ru-RU" sz="1400" b="1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свободно читать</a:t>
            </a:r>
            <a:r>
              <a:rPr lang="ru-RU" sz="1200" b="1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, как правило, </a:t>
            </a:r>
            <a:r>
              <a:rPr lang="ru-RU" sz="1200" b="1" i="1" u="sng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понимает и устную речь.</a:t>
            </a:r>
            <a:r>
              <a:rPr lang="ru-RU" sz="1200" b="1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 </a:t>
            </a:r>
            <a:endParaRPr lang="ru-RU" sz="1200" b="1" i="1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10CC146EDD7C4896830A6655DB8156" ma:contentTypeVersion="2" ma:contentTypeDescription="Создание документа." ma:contentTypeScope="" ma:versionID="77d4cca097ac6850817de8d77014414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63f422e408b4067099f48fa7f3ee57d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Дата начала расписания" ma:description="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D5511A8-0FA3-44A1-8198-E1116622498A}"/>
</file>

<file path=customXml/itemProps2.xml><?xml version="1.0" encoding="utf-8"?>
<ds:datastoreItem xmlns:ds="http://schemas.openxmlformats.org/officeDocument/2006/customXml" ds:itemID="{579E1A01-EEDF-4758-B263-E487FEABBF7B}"/>
</file>

<file path=customXml/itemProps3.xml><?xml version="1.0" encoding="utf-8"?>
<ds:datastoreItem xmlns:ds="http://schemas.openxmlformats.org/officeDocument/2006/customXml" ds:itemID="{F9186ADC-3445-428E-A2ED-96FC595EF90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2208</TotalTime>
  <Words>686</Words>
  <Application>Microsoft Office PowerPoint</Application>
  <PresentationFormat>Экран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Лист Microsoft Office Excel 97-2003</vt:lpstr>
      <vt:lpstr> </vt:lpstr>
      <vt:lpstr>Слайд 2</vt:lpstr>
      <vt:lpstr>Слайд 3</vt:lpstr>
      <vt:lpstr> Мужчины и женщины  </vt:lpstr>
      <vt:lpstr>Мужчины и женщины</vt:lpstr>
      <vt:lpstr>Этнический состав</vt:lpstr>
      <vt:lpstr>Родной язык  (назвали в качестве родного языка   язык своей национальности, %)</vt:lpstr>
      <vt:lpstr>Родной язык (назвали в качестве родного языка   язык своей национальности, %)</vt:lpstr>
      <vt:lpstr>Владение отдельными этносами казахским языком, в % (в возрасте 15 лет и старше)</vt:lpstr>
      <vt:lpstr>Владение отдельными этносами русским и английским языками, в %  (в возрасте 15 лет и старше)</vt:lpstr>
      <vt:lpstr>Вероисповедание, в %</vt:lpstr>
      <vt:lpstr>Слайд 12</vt:lpstr>
    </vt:vector>
  </TitlesOfParts>
  <Company>АС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Национальная перепись населения Республики Казахстан 2009 года  </dc:title>
  <dc:creator>111</dc:creator>
  <cp:lastModifiedBy>G.Kukanova</cp:lastModifiedBy>
  <cp:revision>146</cp:revision>
  <dcterms:created xsi:type="dcterms:W3CDTF">2008-12-08T14:13:30Z</dcterms:created>
  <dcterms:modified xsi:type="dcterms:W3CDTF">2010-11-29T10:22:19Z</dcterms:modified>
  <cp:contentType>Документ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0x0101006B10CC146EDD7C4896830A6655DB8156</vt:lpwstr>
  </property>
</Properties>
</file>